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_rels/slide33.xml.rels" ContentType="application/vnd.openxmlformats-package.relationships+xml"/>
  <Override PartName="/ppt/slides/_rels/slide56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55.xml.rels" ContentType="application/vnd.openxmlformats-package.relationships+xml"/>
  <Override PartName="/ppt/slides/_rels/slide49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8.xml.rels" ContentType="application/vnd.openxmlformats-package.relationships+xml"/>
  <Override PartName="/ppt/slides/_rels/slide39.xml.rels" ContentType="application/vnd.openxmlformats-package.relationships+xml"/>
  <Override PartName="/ppt/slides/_rels/slide7.xml.rels" ContentType="application/vnd.openxmlformats-package.relationships+xml"/>
  <Override PartName="/ppt/slides/_rels/slide38.xml.rels" ContentType="application/vnd.openxmlformats-package.relationships+xml"/>
  <Override PartName="/ppt/slides/_rels/slide44.xml.rels" ContentType="application/vnd.openxmlformats-package.relationships+xml"/>
  <Override PartName="/ppt/slides/_rels/slide35.xml.rels" ContentType="application/vnd.openxmlformats-package.relationships+xml"/>
  <Override PartName="/ppt/slides/_rels/slide3.xml.rels" ContentType="application/vnd.openxmlformats-package.relationships+xml"/>
  <Override PartName="/ppt/slides/_rels/slide41.xml.rels" ContentType="application/vnd.openxmlformats-package.relationships+xml"/>
  <Override PartName="/ppt/slides/_rels/slide15.xml.rels" ContentType="application/vnd.openxmlformats-package.relationships+xml"/>
  <Override PartName="/ppt/slides/_rels/slide2.xml.rels" ContentType="application/vnd.openxmlformats-package.relationships+xml"/>
  <Override PartName="/ppt/slides/_rels/slide40.xml.rels" ContentType="application/vnd.openxmlformats-package.relationships+xml"/>
  <Override PartName="/ppt/slides/_rels/slide34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42.xml.rels" ContentType="application/vnd.openxmlformats-package.relationships+xml"/>
  <Override PartName="/ppt/slides/_rels/slide6.xml.rels" ContentType="application/vnd.openxmlformats-package.relationships+xml"/>
  <Override PartName="/ppt/slides/_rels/slide37.xml.rels" ContentType="application/vnd.openxmlformats-package.relationships+xml"/>
  <Override PartName="/ppt/slides/_rels/slide43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53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54.xml.rels" ContentType="application/vnd.openxmlformats-package.relationships+xml"/>
  <Override PartName="/ppt/slides/_rels/slide48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10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44.xml" ContentType="application/vnd.openxmlformats-officedocument.presentationml.slide+xml"/>
  <Override PartName="/ppt/slides/slide51.xml" ContentType="application/vnd.openxmlformats-officedocument.presentationml.slide+xml"/>
  <Override PartName="/ppt/slides/slide43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media/image76.png" ContentType="image/png"/>
  <Override PartName="/ppt/media/image74.png" ContentType="image/png"/>
  <Override PartName="/ppt/media/image73.png" ContentType="image/png"/>
  <Override PartName="/ppt/media/image44.jpeg" ContentType="image/jpeg"/>
  <Override PartName="/ppt/media/image80.png" ContentType="image/png"/>
  <Override PartName="/ppt/media/image46.jpeg" ContentType="image/jpeg"/>
  <Override PartName="/ppt/media/image10.jpeg" ContentType="image/jpeg"/>
  <Override PartName="/ppt/media/image70.png" ContentType="image/png"/>
  <Override PartName="/ppt/media/image19.jpeg" ContentType="image/jpeg"/>
  <Override PartName="/ppt/media/image2.png" ContentType="image/png"/>
  <Override PartName="/ppt/media/image30.jpeg" ContentType="image/jpeg"/>
  <Override PartName="/ppt/media/image12.jpeg" ContentType="image/jpeg"/>
  <Override PartName="/ppt/media/image26.jpeg" ContentType="image/jpeg"/>
  <Override PartName="/ppt/media/image11.jpeg" ContentType="image/jpeg"/>
  <Override PartName="/ppt/media/image25.jpeg" ContentType="image/jpeg"/>
  <Override PartName="/ppt/media/image37.png" ContentType="image/png"/>
  <Override PartName="/ppt/media/image3.jpeg" ContentType="image/jpeg"/>
  <Override PartName="/ppt/media/image13.jpeg" ContentType="image/jpeg"/>
  <Override PartName="/ppt/media/image27.jpeg" ContentType="image/jpeg"/>
  <Override PartName="/ppt/media/image23.jpeg" ContentType="image/jpeg"/>
  <Override PartName="/ppt/media/image1.jpeg" ContentType="image/jpeg"/>
  <Override PartName="/ppt/media/image16.jpeg" ContentType="image/jpeg"/>
  <Override PartName="/ppt/media/image58.png" ContentType="image/png"/>
  <Override PartName="/ppt/media/image33.png" ContentType="image/png"/>
  <Override PartName="/ppt/media/image9.jpeg" ContentType="image/jpeg"/>
  <Override PartName="/ppt/media/image20.jpeg" ContentType="image/jpeg"/>
  <Override PartName="/ppt/media/image49.png" ContentType="image/png"/>
  <Override PartName="/ppt/media/image24.png" ContentType="image/png"/>
  <Override PartName="/ppt/media/image56.png" ContentType="image/png"/>
  <Override PartName="/ppt/media/image31.png" ContentType="image/png"/>
  <Override PartName="/ppt/media/image36.png" ContentType="image/png"/>
  <Override PartName="/ppt/media/image8.jpeg" ContentType="image/jpeg"/>
  <Override PartName="/ppt/media/image35.png" ContentType="image/png"/>
  <Override PartName="/ppt/media/image21.jpeg" ContentType="image/jpeg"/>
  <Override PartName="/ppt/media/image59.png" ContentType="image/png"/>
  <Override PartName="/ppt/media/image34.png" ContentType="image/png"/>
  <Override PartName="/ppt/media/image32.png" ContentType="image/png"/>
  <Override PartName="/ppt/media/image5.jpeg" ContentType="image/jpeg"/>
  <Override PartName="/ppt/media/image57.png" ContentType="image/png"/>
  <Override PartName="/ppt/media/image28.jpeg" ContentType="image/jpeg"/>
  <Override PartName="/ppt/media/image14.jpeg" ContentType="image/jpeg"/>
  <Override PartName="/ppt/media/image38.png" ContentType="image/png"/>
  <Override PartName="/ppt/media/image39.png" ContentType="image/png"/>
  <Override PartName="/ppt/media/image79.jpeg" ContentType="image/jpe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.jpeg" ContentType="image/jpeg"/>
  <Override PartName="/ppt/media/image67.png" ContentType="image/png"/>
  <Override PartName="/ppt/media/image43.png" ContentType="image/png"/>
  <Override PartName="/ppt/media/image68.png" ContentType="image/png"/>
  <Override PartName="/ppt/media/image17.jpeg" ContentType="image/jpeg"/>
  <Override PartName="/ppt/media/image45.png" ContentType="image/png"/>
  <Override PartName="/ppt/media/image4.jpeg" ContentType="image/jpeg"/>
  <Override PartName="/ppt/media/image47.png" ContentType="image/png"/>
  <Override PartName="/ppt/media/image29.jpeg" ContentType="image/jpeg"/>
  <Override PartName="/ppt/media/image15.jpeg" ContentType="image/jpeg"/>
  <Override PartName="/ppt/media/image48.png" ContentType="image/png"/>
  <Override PartName="/ppt/media/image50.png" ContentType="image/png"/>
  <Override PartName="/ppt/media/image75.png" ContentType="image/png"/>
  <Override PartName="/ppt/media/image51.jpeg" ContentType="image/jpeg"/>
  <Override PartName="/ppt/media/image64.png" ContentType="image/png"/>
  <Override PartName="/ppt/media/image52.png" ContentType="image/png"/>
  <Override PartName="/ppt/media/image7.jpeg" ContentType="image/jpeg"/>
  <Override PartName="/ppt/media/image77.png" ContentType="image/png"/>
  <Override PartName="/ppt/media/image53.png" ContentType="image/png"/>
  <Override PartName="/ppt/media/image78.png" ContentType="image/png"/>
  <Override PartName="/ppt/media/image18.jpeg" ContentType="image/jpeg"/>
  <Override PartName="/ppt/media/image54.png" ContentType="image/png"/>
  <Override PartName="/ppt/media/image55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81.jpeg" ContentType="image/jpeg"/>
  <Override PartName="/ppt/media/image22.jpeg" ContentType="image/jpeg"/>
  <Override PartName="/ppt/media/image69.png" ContentType="image/png"/>
  <Override PartName="/ppt/media/image71.png" ContentType="image/png"/>
  <Override PartName="/ppt/media/image72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70EB8FE-1AB2-4FBE-B058-18505ECAF75C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04/03/21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8A6B50B-C173-4371-B62B-04DFE9355D86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hyperlink" Target="mailto:Rgupta.mtech@gmail.com" TargetMode="External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7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mongodb.com/download-center/community" TargetMode="External"/><Relationship Id="rId2" Type="http://schemas.openxmlformats.org/officeDocument/2006/relationships/hyperlink" Target="https://www.mongodb.com/download-center/community" TargetMode="External"/><Relationship Id="rId3" Type="http://schemas.openxmlformats.org/officeDocument/2006/relationships/hyperlink" Target="https://www.mongodb.com/download-center/community" TargetMode="External"/><Relationship Id="rId4" Type="http://schemas.openxmlformats.org/officeDocument/2006/relationships/hyperlink" Target="https://www.mongodb.com/download-center/community" TargetMode="External"/><Relationship Id="rId5" Type="http://schemas.openxmlformats.org/officeDocument/2006/relationships/hyperlink" Target="https://www.mongodb.com/download-center/community" TargetMode="External"/><Relationship Id="rId6" Type="http://schemas.openxmlformats.org/officeDocument/2006/relationships/hyperlink" Target="https://www.mongodb.com/download-center/community" TargetMode="External"/><Relationship Id="rId7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jpe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20" Type="http://schemas.openxmlformats.org/officeDocument/2006/relationships/image" Target="../media/image74.png"/><Relationship Id="rId21" Type="http://schemas.openxmlformats.org/officeDocument/2006/relationships/image" Target="../media/image75.png"/><Relationship Id="rId22" Type="http://schemas.openxmlformats.org/officeDocument/2006/relationships/image" Target="../media/image76.png"/><Relationship Id="rId23" Type="http://schemas.openxmlformats.org/officeDocument/2006/relationships/image" Target="../media/image77.png"/><Relationship Id="rId24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https://docs.mongodb.com/manual/reference/sql-comparison/" TargetMode="External"/><Relationship Id="rId2" Type="http://schemas.openxmlformats.org/officeDocument/2006/relationships/hyperlink" Target="https://docs.mongodb.com/manual/reference/sql-comparison/" TargetMode="External"/><Relationship Id="rId3" Type="http://schemas.openxmlformats.org/officeDocument/2006/relationships/hyperlink" Target="https://www.mongodb.com/nosql-explained" TargetMode="External"/><Relationship Id="rId4" Type="http://schemas.openxmlformats.org/officeDocument/2006/relationships/hyperlink" Target="https://www.mongodb.com/nosql-explained" TargetMode="External"/><Relationship Id="rId5" Type="http://schemas.openxmlformats.org/officeDocument/2006/relationships/hyperlink" Target="https://www.mongodb.com/compare/mongodb-mysql" TargetMode="External"/><Relationship Id="rId6" Type="http://schemas.openxmlformats.org/officeDocument/2006/relationships/hyperlink" Target="https://www.mongodb.com/compare/mongodb-mysql" TargetMode="External"/><Relationship Id="rId7" Type="http://schemas.openxmlformats.org/officeDocument/2006/relationships/hyperlink" Target="https://blog.codecentric.de/files/2012/12/MongoDB-CheatSheet-v1_0.pdf" TargetMode="External"/><Relationship Id="rId8" Type="http://schemas.openxmlformats.org/officeDocument/2006/relationships/hyperlink" Target="https://blog.codecentric.de/files/2012/12/MongoDB-CheatSheet-v1_0.pdf" TargetMode="External"/><Relationship Id="rId9" Type="http://schemas.openxmlformats.org/officeDocument/2006/relationships/hyperlink" Target="https://blog.codecentric.de/files/2012/12/MongoDB-CheatSheet-v1_0.pdf" TargetMode="External"/><Relationship Id="rId10" Type="http://schemas.openxmlformats.org/officeDocument/2006/relationships/hyperlink" Target="https://dzone.com/refcardz/mongodb?chapter=1" TargetMode="External"/><Relationship Id="rId1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hyperlink" Target="https://university.mongodb.com/courses/catalog" TargetMode="External"/><Relationship Id="rId2" Type="http://schemas.openxmlformats.org/officeDocument/2006/relationships/hyperlink" Target="https://university.mongodb.com/courses/catalog" TargetMode="External"/><Relationship Id="rId3" Type="http://schemas.openxmlformats.org/officeDocument/2006/relationships/hyperlink" Target="https://resources.mongodb.com/getting-started-with-mongodb" TargetMode="External"/><Relationship Id="rId4" Type="http://schemas.openxmlformats.org/officeDocument/2006/relationships/hyperlink" Target="https://www.youtube.com/watch?v=EE8ZTQxa0AM" TargetMode="External"/><Relationship Id="rId5" Type="http://schemas.openxmlformats.org/officeDocument/2006/relationships/hyperlink" Target="https://www.youtube.com/watch?v=EE8ZTQxa0AM" TargetMode="External"/><Relationship Id="rId6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549960" y="2812680"/>
            <a:ext cx="5982840" cy="70884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/>
          <a:fillRef idx="0"/>
          <a:effectRef idx="0"/>
          <a:fontRef idx="minor"/>
        </p:style>
        <p:txBody>
          <a:bodyPr lIns="0" rIns="0" tIns="38160" bIns="0">
            <a:spAutoFit/>
          </a:bodyPr>
          <a:p>
            <a:pPr>
              <a:lnSpc>
                <a:spcPct val="100000"/>
              </a:lnSpc>
            </a:pPr>
            <a:r>
              <a:rPr b="1" lang="en-IN" sz="4400" spc="-114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IN" sz="4400" spc="-114" strike="noStrike">
                <a:solidFill>
                  <a:srgbClr val="000000"/>
                </a:solidFill>
                <a:latin typeface="DejaVu Sans"/>
              </a:rPr>
              <a:t>MONGO DATABASE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42" name="Picture 4" descr="webassets.mongodb.com/_com_assets/cms/mongodb_l..."/>
          <p:cNvPicPr/>
          <p:nvPr/>
        </p:nvPicPr>
        <p:blipFill>
          <a:blip r:embed="rId2"/>
          <a:stretch/>
        </p:blipFill>
        <p:spPr>
          <a:xfrm>
            <a:off x="369720" y="216720"/>
            <a:ext cx="5320800" cy="144504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3600000" y="5051160"/>
            <a:ext cx="5982840" cy="95256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  <a:effectLst>
            <a:glow rad="63500">
              <a:schemeClr val="tx1">
                <a:alpha val="40000"/>
              </a:schemeClr>
            </a:glow>
          </a:effectLst>
        </p:spPr>
        <p:style>
          <a:lnRef idx="0"/>
          <a:fillRef idx="0"/>
          <a:effectRef idx="0"/>
          <a:fontRef idx="minor"/>
        </p:style>
        <p:txBody>
          <a:bodyPr lIns="0" rIns="0" tIns="38160" bIns="0">
            <a:spAutoFit/>
          </a:bodyPr>
          <a:p>
            <a:pPr>
              <a:lnSpc>
                <a:spcPct val="100000"/>
              </a:lnSpc>
            </a:pPr>
            <a:r>
              <a:rPr b="1" lang="en-IN" sz="2000" spc="-114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IN" sz="2000" spc="-114" strike="noStrike">
                <a:solidFill>
                  <a:srgbClr val="000000"/>
                </a:solidFill>
                <a:latin typeface="DejaVu Sans"/>
              </a:rPr>
              <a:t>Rajeev Gupta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14" strike="noStrike">
                <a:solidFill>
                  <a:srgbClr val="000000"/>
                </a:solidFill>
                <a:latin typeface="DejaVu Sans"/>
                <a:hlinkClick r:id="rId3"/>
              </a:rPr>
              <a:t>Rgupta.mtech@gmail.com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14" strike="noStrike">
                <a:solidFill>
                  <a:srgbClr val="000000"/>
                </a:solidFill>
                <a:latin typeface="DejaVu Sans"/>
              </a:rPr>
              <a:t>Java Trainer &amp; Consultant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237680" y="1499760"/>
            <a:ext cx="4952160" cy="30700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"/>
          <p:cNvSpPr/>
          <p:nvPr/>
        </p:nvSpPr>
        <p:spPr>
          <a:xfrm>
            <a:off x="1003320" y="351000"/>
            <a:ext cx="9058680" cy="11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4400" spc="-75" strike="noStrike" u="sng">
                <a:solidFill>
                  <a:srgbClr val="000000"/>
                </a:solidFill>
                <a:uFillTx/>
                <a:latin typeface="DejaVu Sans"/>
              </a:rPr>
              <a:t>Key 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value vs.</a:t>
            </a:r>
            <a:r>
              <a:rPr b="1" lang="en-IN" sz="4400" spc="7" strike="noStrike" u="sng">
                <a:solidFill>
                  <a:srgbClr val="000000"/>
                </a:solidFill>
                <a:uFillTx/>
                <a:latin typeface="DejaVu Sans"/>
              </a:rPr>
              <a:t> 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Document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6866280" y="1679040"/>
            <a:ext cx="21420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200" spc="1722" strike="noStrike">
                <a:solidFill>
                  <a:srgbClr val="000000"/>
                </a:solidFill>
                <a:latin typeface="OpenSymbol"/>
              </a:rPr>
              <a:t></a:t>
            </a:r>
            <a:endParaRPr b="0" lang="en-IN" sz="1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61"/>
              </a:spcBef>
            </a:pPr>
            <a:r>
              <a:rPr b="0" lang="en-IN" sz="1200" spc="1722" strike="noStrike">
                <a:solidFill>
                  <a:srgbClr val="000000"/>
                </a:solidFill>
                <a:latin typeface="OpenSymbol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6866280" y="3202920"/>
            <a:ext cx="21420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200" spc="1722" strike="noStrike">
                <a:solidFill>
                  <a:srgbClr val="000000"/>
                </a:solidFill>
                <a:latin typeface="OpenSymbol"/>
              </a:rPr>
              <a:t>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7291440" y="1633320"/>
            <a:ext cx="4168080" cy="15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000" spc="-12" strike="noStrike">
                <a:solidFill>
                  <a:srgbClr val="000000"/>
                </a:solidFill>
                <a:latin typeface="DejaVu Sans"/>
              </a:rPr>
              <a:t>Difference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is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very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small 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Many </a:t>
            </a:r>
            <a:r>
              <a:rPr b="0" lang="en-IN" sz="2000" spc="-26" strike="noStrike">
                <a:solidFill>
                  <a:srgbClr val="000000"/>
                </a:solidFill>
                <a:latin typeface="DejaVu Sans"/>
              </a:rPr>
              <a:t>key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value  database allowed use to 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have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meta data </a:t>
            </a:r>
            <a:r>
              <a:rPr b="0" lang="en-IN" sz="2000" spc="-26" strike="noStrike">
                <a:solidFill>
                  <a:srgbClr val="000000"/>
                </a:solidFill>
                <a:latin typeface="DejaVu Sans"/>
              </a:rPr>
              <a:t>like 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customer_id=7321  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</a:rPr>
              <a:t>Index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is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allowed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6984720" y="5092560"/>
            <a:ext cx="3780720" cy="92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 indent="8748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1" lang="en-IN" sz="2000" spc="-7" strike="noStrike">
                <a:solidFill>
                  <a:srgbClr val="000000"/>
                </a:solidFill>
                <a:latin typeface="DejaVu Sans"/>
              </a:rPr>
              <a:t>Collectively called  </a:t>
            </a:r>
            <a:r>
              <a:rPr b="1" lang="en-IN" sz="2000" spc="-1" strike="noStrike">
                <a:solidFill>
                  <a:srgbClr val="000000"/>
                </a:solidFill>
                <a:latin typeface="DejaVu Sans"/>
              </a:rPr>
              <a:t>Aggregate</a:t>
            </a:r>
            <a:r>
              <a:rPr b="1" lang="en-IN" sz="2000" spc="-80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DejaVu Sans"/>
              </a:rPr>
              <a:t>oriented</a:t>
            </a:r>
            <a:endParaRPr b="0" lang="en-IN" sz="2000" spc="-1" strike="noStrike">
              <a:latin typeface="Arial"/>
            </a:endParaRPr>
          </a:p>
          <a:p>
            <a:pPr marL="242640" indent="87480">
              <a:lnSpc>
                <a:spcPct val="100000"/>
              </a:lnSpc>
              <a:tabLst>
                <a:tab algn="l" pos="0"/>
              </a:tabLst>
            </a:pPr>
            <a:r>
              <a:rPr b="1" lang="en-IN" sz="2000" spc="-1" strike="noStrike">
                <a:solidFill>
                  <a:srgbClr val="000000"/>
                </a:solidFill>
                <a:latin typeface="DejaVu Sans"/>
              </a:rPr>
              <a:t>database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1428840" y="4643280"/>
            <a:ext cx="5014800" cy="19270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919440" y="375840"/>
            <a:ext cx="7141680" cy="90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4400" spc="-15" strike="noStrike" u="sng">
                <a:solidFill>
                  <a:srgbClr val="000000"/>
                </a:solidFill>
                <a:uFillTx/>
                <a:latin typeface="DejaVu Sans"/>
              </a:rPr>
              <a:t>Aggregate</a:t>
            </a:r>
            <a:r>
              <a:rPr b="1" lang="en-IN" sz="4400" spc="-66" strike="noStrike" u="sng">
                <a:solidFill>
                  <a:srgbClr val="000000"/>
                </a:solidFill>
                <a:uFillTx/>
                <a:latin typeface="DejaVu Sans"/>
              </a:rPr>
              <a:t> 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database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1289160" y="5311800"/>
            <a:ext cx="8438040" cy="5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ts val="1434"/>
              </a:lnSpc>
              <a:spcBef>
                <a:spcPts val="99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DejaVu Sans"/>
              </a:rPr>
              <a:t>Order is consider as a single unit that should be store in DB</a:t>
            </a:r>
            <a:endParaRPr b="0" lang="en-IN" sz="1600" spc="-1" strike="noStrike">
              <a:latin typeface="Arial"/>
            </a:endParaRPr>
          </a:p>
          <a:p>
            <a:pPr marL="12600">
              <a:lnSpc>
                <a:spcPts val="1440"/>
              </a:lnSpc>
              <a:spcBef>
                <a:spcPts val="40"/>
              </a:spcBef>
            </a:pPr>
            <a:r>
              <a:rPr b="0" lang="en-IN" sz="1600" spc="-1" strike="noStrike">
                <a:solidFill>
                  <a:srgbClr val="000000"/>
                </a:solidFill>
                <a:latin typeface="DejaVu Sans"/>
              </a:rPr>
              <a:t>Very useful in case of distributed cluster: Each aggregate can be stored in an node  without join etc, Only one node need to refer to access one order details.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524520" y="1608840"/>
            <a:ext cx="3174480" cy="3355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"/>
          <p:cNvSpPr/>
          <p:nvPr/>
        </p:nvSpPr>
        <p:spPr>
          <a:xfrm>
            <a:off x="3881880" y="1625400"/>
            <a:ext cx="8139240" cy="33228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919440" y="385200"/>
            <a:ext cx="6442200" cy="99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Column 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family</a:t>
            </a:r>
            <a:r>
              <a:rPr b="1" lang="en-IN" sz="4400" spc="-80" strike="noStrike" u="sng">
                <a:solidFill>
                  <a:srgbClr val="000000"/>
                </a:solidFill>
                <a:uFillTx/>
                <a:latin typeface="DejaVu Sans"/>
              </a:rPr>
              <a:t> 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DB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7930800" y="1785960"/>
            <a:ext cx="3716640" cy="33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2" strike="noStrike">
                <a:solidFill>
                  <a:srgbClr val="000000"/>
                </a:solidFill>
                <a:latin typeface="DejaVu Sans"/>
              </a:rPr>
              <a:t>Aka Aggregate</a:t>
            </a:r>
            <a:r>
              <a:rPr b="0" lang="en-IN" sz="1800" spc="-60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oriented  </a:t>
            </a:r>
            <a:r>
              <a:rPr b="0" lang="en-IN" sz="1800" spc="1" strike="noStrike">
                <a:solidFill>
                  <a:srgbClr val="000000"/>
                </a:solidFill>
                <a:latin typeface="DejaVu Sans"/>
              </a:rPr>
              <a:t>DB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IN" sz="1800" spc="-15" strike="noStrike">
                <a:solidFill>
                  <a:srgbClr val="000000"/>
                </a:solidFill>
                <a:latin typeface="DejaVu Sans"/>
              </a:rPr>
              <a:t>More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Complicated</a:t>
            </a:r>
            <a:r>
              <a:rPr b="0" lang="en-IN" sz="1800" spc="-60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then  earlier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model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IN" sz="1800" spc="-12" strike="noStrike">
                <a:solidFill>
                  <a:srgbClr val="000000"/>
                </a:solidFill>
                <a:latin typeface="DejaVu Sans"/>
              </a:rPr>
              <a:t>Within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</a:rPr>
              <a:t>one </a:t>
            </a:r>
            <a:r>
              <a:rPr b="0" lang="en-IN" sz="1800" spc="-41" strike="noStrike">
                <a:solidFill>
                  <a:srgbClr val="000000"/>
                </a:solidFill>
                <a:latin typeface="DejaVu Sans"/>
              </a:rPr>
              <a:t>“Row </a:t>
            </a:r>
            <a:r>
              <a:rPr b="0" lang="en-IN" sz="1800" spc="-21" strike="noStrike">
                <a:solidFill>
                  <a:srgbClr val="000000"/>
                </a:solidFill>
                <a:latin typeface="DejaVu Sans"/>
              </a:rPr>
              <a:t>key” 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</a:rPr>
              <a:t>we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can </a:t>
            </a:r>
            <a:r>
              <a:rPr b="0" lang="en-IN" sz="1800" spc="-12" strike="noStrike">
                <a:solidFill>
                  <a:srgbClr val="000000"/>
                </a:solidFill>
                <a:latin typeface="DejaVu Sans"/>
              </a:rPr>
              <a:t>store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multiple  column family, </a:t>
            </a:r>
            <a:r>
              <a:rPr b="0" lang="en-IN" sz="1800" spc="-12" strike="noStrike">
                <a:solidFill>
                  <a:srgbClr val="000000"/>
                </a:solidFill>
                <a:latin typeface="DejaVu Sans"/>
              </a:rPr>
              <a:t>where 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each column family is  combination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</a:rPr>
              <a:t>of</a:t>
            </a:r>
            <a:r>
              <a:rPr b="0" lang="en-IN" sz="1800" spc="-66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column  that fit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togather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IN" sz="1800" spc="-32" strike="noStrike">
                <a:solidFill>
                  <a:srgbClr val="000000"/>
                </a:solidFill>
                <a:latin typeface="DejaVu Sans"/>
              </a:rPr>
              <a:t>Row Key+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column  family name </a:t>
            </a:r>
            <a:r>
              <a:rPr b="0" lang="en-IN" sz="1800" spc="-12" strike="noStrike">
                <a:solidFill>
                  <a:srgbClr val="000000"/>
                </a:solidFill>
                <a:latin typeface="DejaVu Sans"/>
              </a:rPr>
              <a:t>aggregate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Easily </a:t>
            </a:r>
            <a:r>
              <a:rPr b="0" lang="en-IN" sz="1800" spc="-12" strike="noStrike">
                <a:solidFill>
                  <a:srgbClr val="000000"/>
                </a:solidFill>
                <a:latin typeface="DejaVu Sans"/>
              </a:rPr>
              <a:t>retrieval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of infidel  elements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572040" y="1724040"/>
            <a:ext cx="6571080" cy="37674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919440" y="375840"/>
            <a:ext cx="832968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2407320"/>
              </a:tabLst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RDBMS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	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vs Column</a:t>
            </a:r>
            <a:r>
              <a:rPr b="1" lang="en-IN" sz="4400" spc="-111" strike="noStrike" u="sng">
                <a:solidFill>
                  <a:srgbClr val="000000"/>
                </a:solidFill>
                <a:uFillTx/>
                <a:latin typeface="DejaVu Sans"/>
              </a:rPr>
              <a:t> 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db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239120" y="1332720"/>
            <a:ext cx="5676120" cy="979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3"/>
          <p:cNvSpPr/>
          <p:nvPr/>
        </p:nvSpPr>
        <p:spPr>
          <a:xfrm>
            <a:off x="1575000" y="2686320"/>
            <a:ext cx="7783560" cy="30942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736200" y="235440"/>
            <a:ext cx="7746480" cy="3104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1893960" y="3517920"/>
            <a:ext cx="7427880" cy="3180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764640" y="444960"/>
            <a:ext cx="6820920" cy="82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WHAT IS MONGODB?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068120" y="1271520"/>
            <a:ext cx="7109280" cy="406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6960" bIns="0">
            <a:spAutoFit/>
          </a:bodyPr>
          <a:p>
            <a:pPr marL="299160" indent="-286200" algn="just">
              <a:lnSpc>
                <a:spcPct val="100000"/>
              </a:lnSpc>
              <a:spcBef>
                <a:spcPts val="1236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name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comes from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HuMONGOus</a:t>
            </a:r>
            <a:r>
              <a:rPr b="0" lang="en-IN" sz="2000" spc="-1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data.</a:t>
            </a:r>
            <a:endParaRPr b="0" lang="en-IN" sz="1800" spc="-1" strike="noStrike">
              <a:latin typeface="Arial"/>
            </a:endParaRPr>
          </a:p>
          <a:p>
            <a:pPr marL="299160" indent="-286200" algn="just">
              <a:lnSpc>
                <a:spcPct val="100000"/>
              </a:lnSpc>
              <a:spcBef>
                <a:spcPts val="1015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According to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official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website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of MongoDB it is defined in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following </a:t>
            </a:r>
            <a:r>
              <a:rPr b="0" lang="en-IN" sz="1800" spc="-26" strike="noStrike">
                <a:solidFill>
                  <a:srgbClr val="000000"/>
                </a:solidFill>
                <a:latin typeface="Calibri"/>
              </a:rPr>
              <a:t>way</a:t>
            </a:r>
            <a:r>
              <a:rPr b="0" lang="en-IN" sz="1800" spc="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–</a:t>
            </a:r>
            <a:endParaRPr b="0" lang="en-IN" sz="1800" spc="-1" strike="noStrike">
              <a:latin typeface="Arial"/>
            </a:endParaRPr>
          </a:p>
          <a:p>
            <a:pPr marL="299160" indent="-286200" algn="just">
              <a:lnSpc>
                <a:spcPct val="100000"/>
              </a:lnSpc>
              <a:spcBef>
                <a:spcPts val="1015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i="1" lang="en-IN" sz="2000" spc="-1" strike="noStrike">
                <a:solidFill>
                  <a:srgbClr val="000000"/>
                </a:solidFill>
                <a:latin typeface="Calibri"/>
              </a:rPr>
              <a:t>MongoDB </a:t>
            </a:r>
            <a:r>
              <a:rPr b="0" i="1" lang="en-IN" sz="2000" spc="-12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i="1" lang="en-IN" sz="20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i="1" lang="en-IN" sz="2000" spc="-7" strike="noStrike">
                <a:solidFill>
                  <a:srgbClr val="000000"/>
                </a:solidFill>
                <a:latin typeface="Calibri"/>
              </a:rPr>
              <a:t>document </a:t>
            </a:r>
            <a:r>
              <a:rPr b="0" i="1" lang="en-IN" sz="2000" spc="-12" strike="noStrike">
                <a:solidFill>
                  <a:srgbClr val="000000"/>
                </a:solidFill>
                <a:latin typeface="Calibri"/>
              </a:rPr>
              <a:t>database with </a:t>
            </a:r>
            <a:r>
              <a:rPr b="0" i="1" lang="en-IN" sz="20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i="1" lang="en-IN" sz="2000" spc="-12" strike="noStrike">
                <a:solidFill>
                  <a:srgbClr val="000000"/>
                </a:solidFill>
                <a:latin typeface="Calibri"/>
              </a:rPr>
              <a:t>scalability and  flexibility that </a:t>
            </a:r>
            <a:r>
              <a:rPr b="0" i="1" lang="en-IN" sz="2000" spc="-7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i="1" lang="en-IN" sz="2000" spc="-15" strike="noStrike">
                <a:solidFill>
                  <a:srgbClr val="000000"/>
                </a:solidFill>
                <a:latin typeface="Calibri"/>
              </a:rPr>
              <a:t>want </a:t>
            </a:r>
            <a:r>
              <a:rPr b="0" i="1" lang="en-IN" sz="2000" spc="-12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i="1" lang="en-IN" sz="2000" spc="-7" strike="noStrike">
                <a:solidFill>
                  <a:srgbClr val="000000"/>
                </a:solidFill>
                <a:latin typeface="Calibri"/>
              </a:rPr>
              <a:t>the querying and </a:t>
            </a:r>
            <a:r>
              <a:rPr b="0" i="1" lang="en-IN" sz="2000" spc="-12" strike="noStrike">
                <a:solidFill>
                  <a:srgbClr val="000000"/>
                </a:solidFill>
                <a:latin typeface="Calibri"/>
              </a:rPr>
              <a:t>indexing that  </a:t>
            </a:r>
            <a:r>
              <a:rPr b="0" i="1" lang="en-IN" sz="2000" spc="-1" strike="noStrike">
                <a:solidFill>
                  <a:srgbClr val="000000"/>
                </a:solidFill>
                <a:latin typeface="Calibri"/>
              </a:rPr>
              <a:t>you</a:t>
            </a:r>
            <a:r>
              <a:rPr b="0" i="1" lang="en-IN" sz="2000" spc="-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i="1" lang="en-IN" sz="2000" spc="-7" strike="noStrike">
                <a:solidFill>
                  <a:srgbClr val="000000"/>
                </a:solidFill>
                <a:latin typeface="Calibri"/>
              </a:rPr>
              <a:t>need.</a:t>
            </a:r>
            <a:endParaRPr b="0" lang="en-IN" sz="2000" spc="-1" strike="noStrike">
              <a:latin typeface="Arial"/>
            </a:endParaRPr>
          </a:p>
          <a:p>
            <a:pPr marL="299160" indent="-286200" algn="just">
              <a:lnSpc>
                <a:spcPct val="100000"/>
              </a:lnSpc>
              <a:spcBef>
                <a:spcPts val="1006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 NoSQL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 Database.</a:t>
            </a:r>
            <a:endParaRPr b="0" lang="en-IN" sz="1800" spc="-1" strike="noStrike">
              <a:latin typeface="Arial"/>
            </a:endParaRPr>
          </a:p>
          <a:p>
            <a:pPr marL="299160" indent="-286200" algn="just">
              <a:lnSpc>
                <a:spcPct val="100000"/>
              </a:lnSpc>
              <a:spcBef>
                <a:spcPts val="1009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 Open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source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free to</a:t>
            </a:r>
            <a:r>
              <a:rPr b="0" lang="en-IN" sz="1800" spc="5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use.</a:t>
            </a:r>
            <a:endParaRPr b="0" lang="en-IN" sz="1800" spc="-1" strike="noStrike">
              <a:latin typeface="Arial"/>
            </a:endParaRPr>
          </a:p>
          <a:p>
            <a:pPr marL="299160" indent="-286200" algn="just">
              <a:lnSpc>
                <a:spcPct val="100000"/>
              </a:lnSpc>
              <a:spcBef>
                <a:spcPts val="995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cross-platform database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which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works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with almost every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platform 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(Windows,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mac,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Linux)</a:t>
            </a:r>
            <a:r>
              <a:rPr b="0" lang="en-IN" sz="1800" spc="6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IN" sz="1800" spc="-1" strike="noStrike">
              <a:latin typeface="Arial"/>
            </a:endParaRPr>
          </a:p>
          <a:p>
            <a:pPr marL="299160" indent="-286200" algn="just">
              <a:lnSpc>
                <a:spcPct val="100000"/>
              </a:lnSpc>
              <a:spcBef>
                <a:spcPts val="995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stores data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flexible,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JSON </a:t>
            </a:r>
            <a:r>
              <a:rPr b="0" lang="en-IN" sz="1800" spc="-26" strike="noStrike">
                <a:solidFill>
                  <a:srgbClr val="000000"/>
                </a:solidFill>
                <a:latin typeface="Calibri"/>
              </a:rPr>
              <a:t>like</a:t>
            </a:r>
            <a:r>
              <a:rPr b="0" lang="en-IN" sz="1800" spc="6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764640" y="307440"/>
            <a:ext cx="519012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600" spc="-1" strike="noStrike" u="sng">
                <a:solidFill>
                  <a:srgbClr val="000000"/>
                </a:solidFill>
                <a:uFillTx/>
                <a:latin typeface="Arial"/>
              </a:rPr>
              <a:t>WHAT IS NOSQL?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764640" y="1004760"/>
            <a:ext cx="7847280" cy="248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1760" bIns="0">
            <a:spAutoFit/>
          </a:bodyPr>
          <a:p>
            <a:pPr marL="299160" indent="-286200">
              <a:lnSpc>
                <a:spcPts val="1840"/>
              </a:lnSpc>
              <a:spcBef>
                <a:spcPts val="329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The mechanism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of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storing and retrieving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the </a:t>
            </a:r>
            <a:r>
              <a:rPr b="0" lang="en-IN" sz="1300" spc="-15" strike="noStrike">
                <a:solidFill>
                  <a:srgbClr val="000000"/>
                </a:solidFill>
                <a:latin typeface="DejaVu Sans"/>
              </a:rPr>
              <a:t>data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without using </a:t>
            </a:r>
            <a:r>
              <a:rPr b="0" lang="en-IN" sz="1300" spc="1" strike="noStrike">
                <a:solidFill>
                  <a:srgbClr val="000000"/>
                </a:solidFill>
                <a:latin typeface="DejaVu Sans"/>
              </a:rPr>
              <a:t>the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conventional </a:t>
            </a:r>
            <a:r>
              <a:rPr b="0" lang="en-IN" sz="1300" spc="-21" strike="noStrike">
                <a:solidFill>
                  <a:srgbClr val="000000"/>
                </a:solidFill>
                <a:latin typeface="DejaVu Sans"/>
              </a:rPr>
              <a:t>way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of 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storage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i.e., inside</a:t>
            </a:r>
            <a:r>
              <a:rPr b="0" lang="en-IN" sz="1300" spc="-80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table.</a:t>
            </a:r>
            <a:endParaRPr b="0" lang="en-IN" sz="13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765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The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storage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mechanism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adapted here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is </a:t>
            </a:r>
            <a:r>
              <a:rPr b="0" lang="en-IN" sz="1300" spc="1" strike="noStrike">
                <a:solidFill>
                  <a:srgbClr val="000000"/>
                </a:solidFill>
                <a:latin typeface="DejaVu Sans"/>
              </a:rPr>
              <a:t>the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non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relational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form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of</a:t>
            </a:r>
            <a:r>
              <a:rPr b="0" lang="en-IN" sz="1300" spc="-145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data.</a:t>
            </a:r>
            <a:endParaRPr b="0" lang="en-IN" sz="13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791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NoSQL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databases are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also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sometimes </a:t>
            </a:r>
            <a:r>
              <a:rPr b="0" lang="en-IN" sz="1300" spc="-15" strike="noStrike">
                <a:solidFill>
                  <a:srgbClr val="000000"/>
                </a:solidFill>
                <a:latin typeface="DejaVu Sans"/>
              </a:rPr>
              <a:t>referred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as “</a:t>
            </a:r>
            <a:r>
              <a:rPr b="1" lang="en-IN" sz="1300" spc="-7" strike="noStrike">
                <a:solidFill>
                  <a:srgbClr val="000000"/>
                </a:solidFill>
                <a:latin typeface="DejaVu Sans"/>
              </a:rPr>
              <a:t>Not Only</a:t>
            </a:r>
            <a:r>
              <a:rPr b="1" lang="en-IN" sz="1300" spc="-80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IN" sz="1300" spc="-7" strike="noStrike">
                <a:solidFill>
                  <a:srgbClr val="000000"/>
                </a:solidFill>
                <a:latin typeface="DejaVu Sans"/>
              </a:rPr>
              <a:t>SQL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”</a:t>
            </a:r>
            <a:endParaRPr b="0" lang="en-IN" sz="1300" spc="-1" strike="noStrike">
              <a:latin typeface="Arial"/>
            </a:endParaRPr>
          </a:p>
          <a:p>
            <a:pPr marL="299160" indent="-286200">
              <a:lnSpc>
                <a:spcPts val="1840"/>
              </a:lnSpc>
              <a:spcBef>
                <a:spcPts val="1035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Structured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Query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Language (SQL) adapts the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conventional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methods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of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having relations 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and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some proper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schema but NoSQL is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completely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different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and it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follows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no</a:t>
            </a:r>
            <a:r>
              <a:rPr b="0" lang="en-IN" sz="1300" spc="-140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schema.</a:t>
            </a:r>
            <a:endParaRPr b="0" lang="en-IN" sz="13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754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NoSQL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databases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are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divided in the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following</a:t>
            </a:r>
            <a:r>
              <a:rPr b="0" lang="en-IN" sz="1300" spc="-145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parts:</a:t>
            </a:r>
            <a:endParaRPr b="0" lang="en-IN" sz="13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754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Document </a:t>
            </a:r>
            <a:r>
              <a:rPr b="0" lang="en-IN" sz="1300" spc="216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databases: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	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used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to store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semi-structured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data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as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documents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(MongoDB, 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ArangoDB, RethinkDB,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CouchDB).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Data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is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represented </a:t>
            </a:r>
            <a:r>
              <a:rPr b="0" lang="en-IN" sz="1300" spc="-1" strike="noStrike">
                <a:solidFill>
                  <a:srgbClr val="000000"/>
                </a:solidFill>
                <a:latin typeface="DejaVu Sans"/>
              </a:rPr>
              <a:t>as a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JSON</a:t>
            </a:r>
            <a:r>
              <a:rPr b="0" lang="en-IN" sz="1300" spc="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document.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764640" y="3953160"/>
            <a:ext cx="7589520" cy="4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98440" indent="-28548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  <a:tab algn="l" pos="1581840"/>
                <a:tab algn="l" pos="3243600"/>
              </a:tabLst>
            </a:pP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Graph </a:t>
            </a:r>
            <a:r>
              <a:rPr b="0" lang="en-IN" sz="1600" spc="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stores: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used 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600" spc="6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store </a:t>
            </a:r>
            <a:r>
              <a:rPr b="0" lang="en-IN" sz="1600" spc="4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information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about the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network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of the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data</a:t>
            </a:r>
            <a:r>
              <a:rPr b="0" lang="en-IN" sz="1600" spc="29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(Neo4J,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764640" y="4193280"/>
            <a:ext cx="7591320" cy="186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6280" bIns="0">
            <a:spAutoFit/>
          </a:bodyPr>
          <a:p>
            <a:pPr marL="299160">
              <a:lnSpc>
                <a:spcPct val="100000"/>
              </a:lnSpc>
              <a:spcBef>
                <a:spcPts val="916"/>
              </a:spcBef>
            </a:pP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GraphBase,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WhiteDB)</a:t>
            </a:r>
            <a:endParaRPr b="0" lang="en-IN" sz="1600" spc="-1" strike="noStrike">
              <a:latin typeface="Arial"/>
            </a:endParaRPr>
          </a:p>
          <a:p>
            <a:pPr marL="299160" indent="-286200">
              <a:lnSpc>
                <a:spcPts val="1709"/>
              </a:lnSpc>
              <a:spcBef>
                <a:spcPts val="816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Key-value</a:t>
            </a:r>
            <a:r>
              <a:rPr b="0" lang="en-IN" sz="1600" spc="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stores:</a:t>
            </a:r>
            <a:r>
              <a:rPr b="0" lang="en-IN" sz="1600" spc="6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Data</a:t>
            </a:r>
            <a:r>
              <a:rPr b="0" lang="en-IN" sz="1600" spc="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1600" spc="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stored</a:t>
            </a:r>
            <a:r>
              <a:rPr b="0" lang="en-IN" sz="1600" spc="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0" lang="en-IN" sz="1600" spc="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600" spc="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form</a:t>
            </a:r>
            <a:r>
              <a:rPr b="0" lang="en-IN" sz="1600" spc="3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of</a:t>
            </a:r>
            <a:r>
              <a:rPr b="0" lang="en-IN" sz="1600" spc="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key-value</a:t>
            </a:r>
            <a:r>
              <a:rPr b="0" lang="en-IN" sz="1600" spc="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pairs.</a:t>
            </a:r>
            <a:r>
              <a:rPr b="0" lang="en-IN" sz="1600" spc="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They</a:t>
            </a:r>
            <a:r>
              <a:rPr b="0" lang="en-IN" sz="1600" spc="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are</a:t>
            </a:r>
            <a:r>
              <a:rPr b="0" lang="en-IN" sz="1600" spc="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600" spc="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simplest</a:t>
            </a:r>
            <a:r>
              <a:rPr b="0" lang="en-IN" sz="1600" spc="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NoSQL</a:t>
            </a:r>
            <a:endParaRPr b="0" lang="en-IN" sz="1600" spc="-1" strike="noStrike">
              <a:latin typeface="Arial"/>
            </a:endParaRPr>
          </a:p>
          <a:p>
            <a:pPr marL="299160">
              <a:lnSpc>
                <a:spcPts val="1709"/>
              </a:lnSpc>
              <a:tabLst>
                <a:tab algn="l" pos="299160"/>
                <a:tab algn="l" pos="299880"/>
              </a:tabLst>
            </a:pP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Databases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(Redis,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DynamoDB, Riak,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Berkeley</a:t>
            </a:r>
            <a:r>
              <a:rPr b="0" lang="en-IN" sz="1600" spc="-3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DB).</a:t>
            </a:r>
            <a:endParaRPr b="0" lang="en-IN" sz="1600" spc="-1" strike="noStrike">
              <a:latin typeface="Arial"/>
            </a:endParaRPr>
          </a:p>
          <a:p>
            <a:pPr marL="299160" indent="-286200">
              <a:lnSpc>
                <a:spcPts val="1621"/>
              </a:lnSpc>
              <a:spcBef>
                <a:spcPts val="1035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Wide-column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stores: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It uses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tables,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rows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columns but the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names and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formats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of the  columns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can vary from row to row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the same table (Cassandra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and</a:t>
            </a:r>
            <a:r>
              <a:rPr b="0" lang="en-IN" sz="1600" spc="4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HBase).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755280" y="428040"/>
            <a:ext cx="926532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2400" spc="-1" strike="noStrike" u="sng">
                <a:solidFill>
                  <a:srgbClr val="000000"/>
                </a:solidFill>
                <a:uFillTx/>
                <a:latin typeface="Arial"/>
              </a:rPr>
              <a:t>HOW NOSQL IS DIFFERENT FROM CONVENTIONAL RDBMS?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64640" y="1034640"/>
            <a:ext cx="7545600" cy="208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880" bIns="0">
            <a:spAutoFit/>
          </a:bodyPr>
          <a:p>
            <a:pPr marL="299160" indent="-286200">
              <a:lnSpc>
                <a:spcPts val="1621"/>
              </a:lnSpc>
              <a:spcBef>
                <a:spcPts val="306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SQL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databases are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table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based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databases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whereas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NoSQL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databases are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document based,  </a:t>
            </a:r>
            <a:r>
              <a:rPr b="0" lang="en-IN" sz="1500" spc="-15" strike="noStrike">
                <a:solidFill>
                  <a:srgbClr val="000000"/>
                </a:solidFill>
                <a:latin typeface="Calibri"/>
              </a:rPr>
              <a:t>key-value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pairs,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graph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databases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or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wide-column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 stores.</a:t>
            </a:r>
            <a:endParaRPr b="0" lang="en-IN" sz="1500" spc="-1" strike="noStrike">
              <a:latin typeface="Arial"/>
            </a:endParaRPr>
          </a:p>
          <a:p>
            <a:pPr marL="299160" indent="-286200">
              <a:lnSpc>
                <a:spcPts val="1621"/>
              </a:lnSpc>
              <a:spcBef>
                <a:spcPts val="995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SQL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databases </a:t>
            </a:r>
            <a:r>
              <a:rPr b="0" lang="en-IN" sz="1500" spc="-15" strike="noStrike">
                <a:solidFill>
                  <a:srgbClr val="000000"/>
                </a:solidFill>
                <a:latin typeface="Calibri"/>
              </a:rPr>
              <a:t>have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predefined schema whereas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NoSQL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databases </a:t>
            </a:r>
            <a:r>
              <a:rPr b="0" lang="en-IN" sz="1500" spc="-15" strike="noStrike">
                <a:solidFill>
                  <a:srgbClr val="000000"/>
                </a:solidFill>
                <a:latin typeface="Calibri"/>
              </a:rPr>
              <a:t>have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dynamic schema </a:t>
            </a:r>
            <a:r>
              <a:rPr b="0" lang="en-IN" sz="1500" spc="-21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0" lang="en-IN" sz="1500" spc="29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unstructured</a:t>
            </a:r>
            <a:r>
              <a:rPr b="0" lang="en-IN" sz="1500" spc="-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data.</a:t>
            </a:r>
            <a:endParaRPr b="0" lang="en-IN" sz="15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799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SQL databases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are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vertically scalable whereas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the NoSQL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databases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are horizontally</a:t>
            </a:r>
            <a:r>
              <a:rPr b="0" lang="en-IN" sz="1500" spc="-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scalable.</a:t>
            </a:r>
            <a:endParaRPr b="0" lang="en-IN" sz="1500" spc="-1" strike="noStrike">
              <a:latin typeface="Arial"/>
            </a:endParaRPr>
          </a:p>
          <a:p>
            <a:pPr marL="299160" indent="-286200">
              <a:lnSpc>
                <a:spcPts val="1621"/>
              </a:lnSpc>
              <a:spcBef>
                <a:spcPts val="1026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SQL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databases are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not best suited </a:t>
            </a:r>
            <a:r>
              <a:rPr b="0" lang="en-IN" sz="1500" spc="-15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hierarchal data </a:t>
            </a:r>
            <a:r>
              <a:rPr b="0" lang="en-IN" sz="1500" spc="-15" strike="noStrike">
                <a:solidFill>
                  <a:srgbClr val="000000"/>
                </a:solidFill>
                <a:latin typeface="Calibri"/>
              </a:rPr>
              <a:t>storage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whereas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NoSQL is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best suited  </a:t>
            </a:r>
            <a:r>
              <a:rPr b="0" lang="en-IN" sz="1500" spc="-15" strike="noStrike">
                <a:solidFill>
                  <a:srgbClr val="000000"/>
                </a:solidFill>
                <a:latin typeface="Calibri"/>
              </a:rPr>
              <a:t>for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 it.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999720" y="3132000"/>
            <a:ext cx="7466760" cy="24710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24" name="Table 4"/>
          <p:cNvGraphicFramePr/>
          <p:nvPr/>
        </p:nvGraphicFramePr>
        <p:xfrm>
          <a:off x="1053720" y="3278880"/>
          <a:ext cx="7328520" cy="2347560"/>
        </p:xfrm>
        <a:graphic>
          <a:graphicData uri="http://schemas.openxmlformats.org/drawingml/2006/table">
            <a:tbl>
              <a:tblPr/>
              <a:tblGrid>
                <a:gridCol w="2442600"/>
                <a:gridCol w="2442600"/>
                <a:gridCol w="2443680"/>
              </a:tblGrid>
              <a:tr h="2545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1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RDBMS</a:t>
                      </a:r>
                      <a:r>
                        <a:rPr b="1" lang="en-IN" sz="1100" spc="-2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(SQL)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9120">
                        <a:lnSpc>
                          <a:spcPts val="1281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NoSQL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</a:tr>
              <a:tr h="59688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Base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Table </a:t>
                      </a: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(rows and</a:t>
                      </a:r>
                      <a:r>
                        <a:rPr b="0" lang="en-IN" sz="1100" spc="-32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columns)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9120">
                        <a:lnSpc>
                          <a:spcPts val="1281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Document, key-value pairs, graph</a:t>
                      </a:r>
                      <a:r>
                        <a:rPr b="0" lang="en-IN" sz="1100" spc="7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endParaRPr b="0" lang="en-IN" sz="1100" spc="-1" strike="noStrike">
                        <a:latin typeface="Arial"/>
                      </a:endParaRPr>
                    </a:p>
                    <a:p>
                      <a:pPr marL="69120">
                        <a:lnSpc>
                          <a:spcPct val="100000"/>
                        </a:lnSpc>
                        <a:spcBef>
                          <a:spcPts val="96"/>
                        </a:spcBef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wide-column</a:t>
                      </a:r>
                      <a:r>
                        <a:rPr b="0" lang="en-IN" sz="1100" spc="-46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stores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</a:tr>
              <a:tr h="25452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Schema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Predefined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9120">
                        <a:lnSpc>
                          <a:spcPts val="1281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Dynamic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</a:tr>
              <a:tr h="25452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Scalability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Vertical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9120">
                        <a:lnSpc>
                          <a:spcPts val="1281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Horizontal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</a:tr>
              <a:tr h="25488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4"/>
                        </a:lnSpc>
                      </a:pPr>
                      <a:r>
                        <a:rPr b="1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Category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4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Relational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9120">
                        <a:lnSpc>
                          <a:spcPts val="1284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Non-relational or</a:t>
                      </a:r>
                      <a:r>
                        <a:rPr b="0" lang="en-IN" sz="1100" spc="-72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Distributed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</a:tr>
              <a:tr h="25488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4"/>
                        </a:lnSpc>
                      </a:pPr>
                      <a:r>
                        <a:rPr b="1" lang="en-IN" sz="1100" spc="1" strike="noStrike">
                          <a:solidFill>
                            <a:srgbClr val="000000"/>
                          </a:solidFill>
                          <a:latin typeface="Calibri"/>
                        </a:rPr>
                        <a:t>Big </a:t>
                      </a: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b="1" lang="en-IN" sz="1100" spc="-32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Preference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4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Preferred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9120">
                        <a:lnSpc>
                          <a:spcPts val="1284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</a:t>
                      </a:r>
                      <a:r>
                        <a:rPr b="0" lang="en-IN" sz="1100" spc="-26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preferred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</a:tr>
              <a:tr h="25488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4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Complex Query</a:t>
                      </a:r>
                      <a:r>
                        <a:rPr b="1" lang="en-IN" sz="1100" spc="-32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Preference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4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Preferred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9120">
                        <a:lnSpc>
                          <a:spcPts val="1284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</a:t>
                      </a:r>
                      <a:r>
                        <a:rPr b="0" lang="en-IN" sz="1100" spc="-26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preferred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</a:tr>
              <a:tr h="41796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4"/>
                        </a:lnSpc>
                      </a:pPr>
                      <a:r>
                        <a:rPr b="1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Hierarchical </a:t>
                      </a: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Data Storage</a:t>
                      </a:r>
                      <a:r>
                        <a:rPr b="1" lang="en-IN" sz="1100" spc="-60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Preference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4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Not</a:t>
                      </a:r>
                      <a:r>
                        <a:rPr b="0" lang="en-IN" sz="1100" spc="-2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preferred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69120">
                        <a:lnSpc>
                          <a:spcPts val="1284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Preferred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764640" y="379800"/>
            <a:ext cx="8593560" cy="86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WHY MONGODB IS IMPORTANT 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64640" y="1244520"/>
            <a:ext cx="8328600" cy="39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3920" bIns="0">
            <a:spAutoFit/>
          </a:bodyPr>
          <a:p>
            <a:pPr marL="299160" indent="-286200">
              <a:lnSpc>
                <a:spcPts val="1939"/>
              </a:lnSpc>
              <a:spcBef>
                <a:spcPts val="346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is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important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many aspects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some of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those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major points are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as 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follows: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754"/>
              </a:spcBef>
              <a:buClr>
                <a:srgbClr val="ffffff"/>
              </a:buClr>
              <a:buFont typeface="Wingdings" charset="2"/>
              <a:buChar char=""/>
              <a:tabLst>
                <a:tab algn="l" pos="355680"/>
                <a:tab algn="l" pos="35640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 document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oriented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does not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need the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row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column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format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800" spc="20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data.</a:t>
            </a:r>
            <a:endParaRPr b="0" lang="en-IN" sz="18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785"/>
              </a:spcBef>
              <a:buClr>
                <a:srgbClr val="ffffff"/>
              </a:buClr>
              <a:buFont typeface="Wingdings" charset="2"/>
              <a:buChar char=""/>
              <a:tabLst>
                <a:tab algn="l" pos="355680"/>
                <a:tab algn="l" pos="35640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gives high</a:t>
            </a:r>
            <a:r>
              <a:rPr b="0" lang="en-IN" sz="1800" spc="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performance.</a:t>
            </a:r>
            <a:endParaRPr b="0" lang="en-IN" sz="1800" spc="-1" strike="noStrike">
              <a:latin typeface="Arial"/>
            </a:endParaRPr>
          </a:p>
          <a:p>
            <a:pPr marL="355680" indent="-342720" algn="just">
              <a:lnSpc>
                <a:spcPts val="1939"/>
              </a:lnSpc>
              <a:spcBef>
                <a:spcPts val="1040"/>
              </a:spcBef>
              <a:buClr>
                <a:srgbClr val="ffffff"/>
              </a:buClr>
              <a:buFont typeface="Wingdings" charset="2"/>
              <a:buChar char=""/>
              <a:tabLst>
                <a:tab algn="l" pos="35640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 dynamic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nature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where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don’t need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predefine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schema </a:t>
            </a:r>
            <a:r>
              <a:rPr b="0" lang="en-IN" sz="1800" spc="-21" strike="noStrike">
                <a:solidFill>
                  <a:srgbClr val="000000"/>
                </a:solidFill>
                <a:latin typeface="Calibri"/>
              </a:rPr>
              <a:t>like</a:t>
            </a:r>
            <a:r>
              <a:rPr b="0" lang="en-IN" sz="1800" spc="36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1" strike="noStrike">
                <a:solidFill>
                  <a:srgbClr val="000000"/>
                </a:solidFill>
                <a:latin typeface="Calibri"/>
              </a:rPr>
              <a:t>in 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conventional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RDBMS.</a:t>
            </a:r>
            <a:endParaRPr b="0" lang="en-IN" sz="1800" spc="-1" strike="noStrike">
              <a:latin typeface="Arial"/>
            </a:endParaRPr>
          </a:p>
          <a:p>
            <a:pPr marL="355680" indent="-342720" algn="just">
              <a:lnSpc>
                <a:spcPct val="90000"/>
              </a:lnSpc>
              <a:spcBef>
                <a:spcPts val="964"/>
              </a:spcBef>
              <a:buClr>
                <a:srgbClr val="ffffff"/>
              </a:buClr>
              <a:buFont typeface="Wingdings" charset="2"/>
              <a:buChar char=""/>
              <a:tabLst>
                <a:tab algn="l" pos="35640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There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no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concept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Joins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 MongoDB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instead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it has </a:t>
            </a:r>
            <a:r>
              <a:rPr b="1" lang="en-IN" sz="2000" spc="-12" strike="noStrike">
                <a:solidFill>
                  <a:srgbClr val="000000"/>
                </a:solidFill>
                <a:latin typeface="Calibri"/>
              </a:rPr>
              <a:t>$lookup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aggregation 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operator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versions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&gt;=3.2.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There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mongoose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alternative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as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well which is called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as  </a:t>
            </a:r>
            <a:r>
              <a:rPr b="1" lang="en-IN" sz="2000" spc="-7" strike="noStrike">
                <a:solidFill>
                  <a:srgbClr val="000000"/>
                </a:solidFill>
                <a:latin typeface="Calibri"/>
              </a:rPr>
              <a:t>populate()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that is used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reference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documents in other</a:t>
            </a:r>
            <a:r>
              <a:rPr b="0" lang="en-IN" sz="1800" spc="6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collections</a:t>
            </a:r>
            <a:r>
              <a:rPr b="1" lang="en-IN" sz="2000" spc="-7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IN" sz="2000" spc="-1" strike="noStrike">
              <a:latin typeface="Arial"/>
            </a:endParaRPr>
          </a:p>
          <a:p>
            <a:pPr marL="355680" indent="-342720" algn="just">
              <a:lnSpc>
                <a:spcPts val="1939"/>
              </a:lnSpc>
              <a:spcBef>
                <a:spcPts val="1035"/>
              </a:spcBef>
              <a:buClr>
                <a:srgbClr val="ffffff"/>
              </a:buClr>
              <a:buFont typeface="Wingdings" charset="2"/>
              <a:buChar char=""/>
              <a:tabLst>
                <a:tab algn="l" pos="35640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stores data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in JSON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format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which allows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send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data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whatever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form 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you</a:t>
            </a:r>
            <a:r>
              <a:rPr b="0" lang="en-IN" sz="1800" spc="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want.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764640" y="319680"/>
            <a:ext cx="8705520" cy="63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600" spc="-1" strike="noStrike" u="sng">
                <a:solidFill>
                  <a:srgbClr val="000000"/>
                </a:solidFill>
                <a:uFillTx/>
                <a:latin typeface="Arial"/>
              </a:rPr>
              <a:t>KEY FEATURES OF MONGODB ?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764640" y="890280"/>
            <a:ext cx="7160760" cy="431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3040" bIns="0">
            <a:spAutoFit/>
          </a:bodyPr>
          <a:p>
            <a:pPr marL="355680" indent="-342720">
              <a:lnSpc>
                <a:spcPct val="100000"/>
              </a:lnSpc>
              <a:spcBef>
                <a:spcPts val="890"/>
              </a:spcBef>
              <a:buClr>
                <a:srgbClr val="ffffff"/>
              </a:buClr>
              <a:buFont typeface="Calibri Light"/>
              <a:buAutoNum type="arabicParenR"/>
              <a:tabLst>
                <a:tab algn="l" pos="355680"/>
                <a:tab algn="l" pos="356400"/>
              </a:tabLst>
            </a:pP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Data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stored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BSON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presented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0" lang="en-IN" sz="1700" spc="-1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JSON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IN" sz="17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791"/>
              </a:spcBef>
              <a:buClr>
                <a:srgbClr val="ffffff"/>
              </a:buClr>
              <a:buFont typeface="Calibri Light"/>
              <a:buAutoNum type="arabicParenR"/>
              <a:tabLst>
                <a:tab algn="l" pos="355680"/>
                <a:tab algn="l" pos="356400"/>
              </a:tabLst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Server-side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JavaScript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supported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(JavaScript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expressions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and</a:t>
            </a:r>
            <a:r>
              <a:rPr b="0" lang="en-IN" sz="1700" spc="-1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functions).</a:t>
            </a:r>
            <a:endParaRPr b="0" lang="en-IN" sz="1700" spc="-1" strike="noStrike">
              <a:latin typeface="Arial"/>
            </a:endParaRPr>
          </a:p>
          <a:p>
            <a:pPr marL="355680" indent="-342720">
              <a:lnSpc>
                <a:spcPts val="1939"/>
              </a:lnSpc>
              <a:spcBef>
                <a:spcPts val="794"/>
              </a:spcBef>
              <a:buClr>
                <a:srgbClr val="ffffff"/>
              </a:buClr>
              <a:buFont typeface="Calibri Light"/>
              <a:buAutoNum type="arabicParenR"/>
              <a:tabLst>
                <a:tab algn="l" pos="355680"/>
                <a:tab algn="l" pos="356400"/>
              </a:tabLst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Document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oriented database where there are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no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tables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no</a:t>
            </a:r>
            <a:r>
              <a:rPr b="0" lang="en-IN" sz="1700" spc="10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row-based</a:t>
            </a:r>
            <a:r>
              <a:rPr b="0" lang="en-IN" sz="17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data.</a:t>
            </a:r>
            <a:endParaRPr b="0" lang="en-IN" sz="1700" spc="-1" strike="noStrike">
              <a:latin typeface="Arial"/>
            </a:endParaRPr>
          </a:p>
          <a:p>
            <a:pPr marL="355680" indent="-342720" algn="just">
              <a:lnSpc>
                <a:spcPts val="1840"/>
              </a:lnSpc>
              <a:spcBef>
                <a:spcPts val="1035"/>
              </a:spcBef>
              <a:buClr>
                <a:srgbClr val="ffffff"/>
              </a:buClr>
              <a:buFont typeface="Calibri Light"/>
              <a:buAutoNum type="arabicParenR"/>
              <a:tabLst>
                <a:tab algn="l" pos="356400"/>
              </a:tabLst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NoSQL,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where there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no schema.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Documents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can 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</a:rPr>
              <a:t>have different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structures. 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Documents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can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be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embedded.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is specifically designed </a:t>
            </a:r>
            <a:r>
              <a:rPr b="0" lang="en-IN" sz="1700" spc="-21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</a:rPr>
              <a:t>horizontal 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scaling.</a:t>
            </a:r>
            <a:endParaRPr b="0" lang="en-IN" sz="1700" spc="-1" strike="noStrike">
              <a:latin typeface="Arial"/>
            </a:endParaRPr>
          </a:p>
          <a:p>
            <a:pPr marL="355680" indent="-342720" algn="just">
              <a:lnSpc>
                <a:spcPts val="1939"/>
              </a:lnSpc>
              <a:spcBef>
                <a:spcPts val="754"/>
              </a:spcBef>
              <a:buClr>
                <a:srgbClr val="ffffff"/>
              </a:buClr>
              <a:buFont typeface="Calibri Light"/>
              <a:buAutoNum type="arabicParenR"/>
              <a:tabLst>
                <a:tab algn="l" pos="356400"/>
              </a:tabLst>
            </a:pP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By</a:t>
            </a:r>
            <a:r>
              <a:rPr b="0" lang="en-IN" sz="1700" spc="1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default,</a:t>
            </a:r>
            <a:r>
              <a:rPr b="0" lang="en-IN" sz="1700" spc="13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there</a:t>
            </a:r>
            <a:r>
              <a:rPr b="0" lang="en-IN" sz="1700" spc="1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1700" spc="14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IN" sz="1700" spc="13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primary</a:t>
            </a:r>
            <a:r>
              <a:rPr b="1" lang="en-IN" sz="1700" spc="13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32" strike="noStrike">
                <a:solidFill>
                  <a:srgbClr val="000000"/>
                </a:solidFill>
                <a:latin typeface="Calibri"/>
              </a:rPr>
              <a:t>key</a:t>
            </a:r>
            <a:r>
              <a:rPr b="1" lang="en-IN" sz="1700" spc="1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(_id)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,</a:t>
            </a:r>
            <a:r>
              <a:rPr b="0" lang="en-IN" sz="1700" spc="1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which</a:t>
            </a:r>
            <a:r>
              <a:rPr b="0" lang="en-IN" sz="1700" spc="13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1700" spc="1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an</a:t>
            </a:r>
            <a:r>
              <a:rPr b="0" lang="en-IN" sz="1700" spc="1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auto-generated</a:t>
            </a:r>
            <a:r>
              <a:rPr b="0" lang="en-IN" sz="1700" spc="13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field</a:t>
            </a:r>
            <a:r>
              <a:rPr b="0" lang="en-IN" sz="1700" spc="14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21" strike="noStrike">
                <a:solidFill>
                  <a:srgbClr val="000000"/>
                </a:solidFill>
                <a:latin typeface="Calibri"/>
              </a:rPr>
              <a:t>for</a:t>
            </a:r>
            <a:r>
              <a:rPr b="0" lang="en-IN" sz="17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every</a:t>
            </a:r>
            <a:r>
              <a:rPr b="0" lang="en-IN" sz="1700" spc="-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document.</a:t>
            </a:r>
            <a:endParaRPr b="0" lang="en-IN" sz="1700" spc="-1" strike="noStrike">
              <a:latin typeface="Arial"/>
            </a:endParaRPr>
          </a:p>
          <a:p>
            <a:pPr marL="355680" indent="-342720">
              <a:lnSpc>
                <a:spcPts val="1840"/>
              </a:lnSpc>
              <a:spcBef>
                <a:spcPts val="1018"/>
              </a:spcBef>
              <a:buClr>
                <a:srgbClr val="ffffff"/>
              </a:buClr>
              <a:buFont typeface="Calibri Light"/>
              <a:buAutoNum type="arabicParenR"/>
              <a:tabLst>
                <a:tab algn="l" pos="355680"/>
                <a:tab algn="l" pos="356400"/>
              </a:tabLst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Sharding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supported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which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very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much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essential 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horizontal scaling and 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replication.</a:t>
            </a:r>
            <a:endParaRPr b="0" lang="en-IN" sz="17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774"/>
              </a:spcBef>
              <a:buClr>
                <a:srgbClr val="ffffff"/>
              </a:buClr>
              <a:buFont typeface="Calibri Light"/>
              <a:buAutoNum type="arabicParenR"/>
              <a:tabLst>
                <a:tab algn="l" pos="355680"/>
                <a:tab algn="l" pos="356400"/>
              </a:tabLst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It has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automatic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load balancing</a:t>
            </a:r>
            <a:r>
              <a:rPr b="1" lang="en-IN" sz="1700" spc="-7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configurations.</a:t>
            </a:r>
            <a:endParaRPr b="0" lang="en-IN" sz="17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791"/>
              </a:spcBef>
              <a:buClr>
                <a:srgbClr val="ffffff"/>
              </a:buClr>
              <a:buFont typeface="Calibri Light"/>
              <a:buAutoNum type="arabicParenR"/>
              <a:tabLst>
                <a:tab algn="l" pos="355680"/>
                <a:tab algn="l" pos="356400"/>
              </a:tabLst>
            </a:pP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Fault </a:t>
            </a:r>
            <a:r>
              <a:rPr b="0" lang="en-IN" sz="1700" spc="-21" strike="noStrike">
                <a:solidFill>
                  <a:srgbClr val="000000"/>
                </a:solidFill>
                <a:latin typeface="Calibri"/>
              </a:rPr>
              <a:t>Tolerance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natively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built in</a:t>
            </a:r>
            <a:r>
              <a:rPr b="0" lang="en-IN" sz="1700" spc="-10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MongoDB.</a:t>
            </a:r>
            <a:endParaRPr b="0" lang="en-IN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3209400" y="503640"/>
            <a:ext cx="9106920" cy="16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600" spc="-262" strike="noStrike" u="sng">
                <a:solidFill>
                  <a:srgbClr val="000000"/>
                </a:solidFill>
                <a:uFillTx/>
                <a:latin typeface="Trebuchet MS"/>
              </a:rPr>
              <a:t>Mongodb NoSQL C</a:t>
            </a:r>
            <a:r>
              <a:rPr b="1" lang="en-IN" sz="3600" spc="-165" strike="noStrike" u="sng">
                <a:solidFill>
                  <a:srgbClr val="000000"/>
                </a:solidFill>
                <a:uFillTx/>
                <a:latin typeface="Trebuchet MS"/>
              </a:rPr>
              <a:t>ONTEN</a:t>
            </a:r>
            <a:r>
              <a:rPr b="1" lang="en-IN" sz="3600" spc="-171" strike="noStrike" u="sng">
                <a:solidFill>
                  <a:srgbClr val="000000"/>
                </a:solidFill>
                <a:uFillTx/>
                <a:latin typeface="Trebuchet MS"/>
              </a:rPr>
              <a:t>T</a:t>
            </a:r>
            <a:r>
              <a:rPr b="1" lang="en-IN" sz="3600" spc="-106" strike="noStrike" u="sng">
                <a:solidFill>
                  <a:srgbClr val="000000"/>
                </a:solidFill>
                <a:uFillTx/>
                <a:latin typeface="Trebuchet MS"/>
              </a:rPr>
              <a:t>S</a:t>
            </a:r>
            <a:br/>
            <a:endParaRPr b="0" lang="en-IN" sz="3600" spc="-1" strike="noStrike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1354680" y="1844640"/>
            <a:ext cx="3709080" cy="450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3880" bIns="0">
            <a:spAutoFit/>
          </a:bodyPr>
          <a:p>
            <a:pPr marL="299160" indent="-2862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Introduction to NoSQL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What is MongoDB?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64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What is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NoSQL?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ts val="1945"/>
              </a:lnSpc>
              <a:spcBef>
                <a:spcPts val="564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How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 NoSQL(MongoDB)</a:t>
            </a:r>
            <a:r>
              <a:rPr b="0" lang="en-IN" sz="1800" spc="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different</a:t>
            </a:r>
            <a:endParaRPr b="0" lang="en-IN" sz="1800" spc="-1" strike="noStrike">
              <a:latin typeface="Arial"/>
            </a:endParaRPr>
          </a:p>
          <a:p>
            <a:pPr marL="585000" indent="-285480">
              <a:lnSpc>
                <a:spcPts val="1945"/>
              </a:lnSpc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from conventional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RDBMS?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Why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is</a:t>
            </a:r>
            <a:r>
              <a:rPr b="0" lang="en-IN" sz="1800" spc="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important?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64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21" strike="noStrike">
                <a:solidFill>
                  <a:srgbClr val="000000"/>
                </a:solidFill>
                <a:latin typeface="Calibri"/>
              </a:rPr>
              <a:t>Key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features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of</a:t>
            </a:r>
            <a:r>
              <a:rPr b="0" lang="en-IN" sz="1800" spc="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64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How to install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&amp; run</a:t>
            </a:r>
            <a:r>
              <a:rPr b="0" lang="en-IN" sz="1800" spc="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MongoDB?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What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we get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installation</a:t>
            </a:r>
            <a:r>
              <a:rPr b="0" lang="en-IN" sz="1800" spc="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package?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64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What is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 JSON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64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JSON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Example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5781960" y="2061720"/>
            <a:ext cx="3961080" cy="45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7320" bIns="0">
            <a:spAutoFit/>
          </a:bodyPr>
          <a:p>
            <a:pPr marL="299160" indent="-286200">
              <a:lnSpc>
                <a:spcPct val="80000"/>
              </a:lnSpc>
              <a:spcBef>
                <a:spcPts val="530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Basic SQL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</a:t>
            </a:r>
            <a:r>
              <a:rPr b="0" lang="en-IN" sz="1800" spc="-21" strike="noStrike">
                <a:solidFill>
                  <a:srgbClr val="000000"/>
                </a:solidFill>
                <a:latin typeface="Calibri"/>
              </a:rPr>
              <a:t>Terminology 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Comparison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Major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Datatypes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 MongoDB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70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What is ObjectID</a:t>
            </a:r>
            <a:r>
              <a:rPr b="0" lang="en-IN" sz="1800" spc="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(_id)?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Basic CRUD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operations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0" lang="en-IN" sz="1800" spc="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81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Important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Query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methods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 MongoDB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64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Important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operators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ts val="1945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RDBMS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Where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clause equivalents</a:t>
            </a:r>
            <a:r>
              <a:rPr b="0" lang="en-IN" sz="1800" spc="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</a:t>
            </a:r>
            <a:endParaRPr b="0" lang="en-IN" sz="1800" spc="-1" strike="noStrike">
              <a:latin typeface="Arial"/>
            </a:endParaRPr>
          </a:p>
          <a:p>
            <a:pPr marL="585000" indent="-285480">
              <a:lnSpc>
                <a:spcPts val="1945"/>
              </a:lnSpc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81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Where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is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best</a:t>
            </a:r>
            <a:r>
              <a:rPr b="0" lang="en-IN" sz="1800" spc="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suited?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Excellent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learning</a:t>
            </a:r>
            <a:r>
              <a:rPr b="0" lang="en-IN" sz="1800" spc="2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references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764640" y="274680"/>
            <a:ext cx="8481600" cy="71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HOW TO INSTALL &amp; RUN MONGODB 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889920" y="1248480"/>
            <a:ext cx="2225880" cy="19044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3436560" y="3395520"/>
            <a:ext cx="2367720" cy="19044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6095880" y="3407760"/>
            <a:ext cx="2367720" cy="18921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5"/>
          <p:cNvSpPr/>
          <p:nvPr/>
        </p:nvSpPr>
        <p:spPr>
          <a:xfrm>
            <a:off x="3436560" y="1248480"/>
            <a:ext cx="2367720" cy="19044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"/>
          <p:cNvSpPr/>
          <p:nvPr/>
        </p:nvSpPr>
        <p:spPr>
          <a:xfrm>
            <a:off x="6069960" y="1248480"/>
            <a:ext cx="2365920" cy="19044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7"/>
          <p:cNvSpPr/>
          <p:nvPr/>
        </p:nvSpPr>
        <p:spPr>
          <a:xfrm>
            <a:off x="820080" y="3395520"/>
            <a:ext cx="2296080" cy="19148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801360" y="369360"/>
            <a:ext cx="943344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600" spc="-1" strike="noStrike" u="sng">
                <a:solidFill>
                  <a:srgbClr val="000000"/>
                </a:solidFill>
                <a:uFillTx/>
                <a:latin typeface="Arial"/>
              </a:rPr>
              <a:t>HOW TO INSTALL &amp; RUN MONGODB ?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348560" y="1741320"/>
            <a:ext cx="7784280" cy="502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1760" bIns="0">
            <a:spAutoFit/>
          </a:bodyPr>
          <a:p>
            <a:pPr marL="298440" indent="-285480">
              <a:lnSpc>
                <a:spcPts val="1840"/>
              </a:lnSpc>
              <a:spcBef>
                <a:spcPts val="329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  <a:tab algn="l" pos="1320120"/>
                <a:tab algn="l" pos="1980000"/>
                <a:tab algn="l" pos="2557800"/>
                <a:tab algn="l" pos="3647520"/>
                <a:tab algn="l" pos="4295160"/>
              </a:tabLst>
            </a:pPr>
            <a:r>
              <a:rPr b="1" lang="en-IN" sz="1700" spc="-80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install </a:t>
            </a:r>
            <a:r>
              <a:rPr b="1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MongoDB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need to visit the download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section of </a:t>
            </a:r>
            <a:r>
              <a:rPr b="1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official 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website.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Visit </a:t>
            </a:r>
            <a:r>
              <a:rPr b="1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following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  </a:t>
            </a:r>
            <a:r>
              <a:rPr b="0" lang="en-IN" sz="1700" spc="-7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link:</a:t>
            </a:r>
            <a:r>
              <a:rPr b="0" lang="en-IN" sz="1700" spc="-12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2"/>
              </a:rPr>
              <a:t>https</a:t>
            </a:r>
            <a:r>
              <a:rPr b="0" lang="en-IN" sz="1700" spc="-12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3"/>
              </a:rPr>
              <a:t>://www.mongodb.com/download-</a:t>
            </a:r>
            <a:endParaRPr b="0" lang="en-IN" sz="1700" spc="-1" strike="noStrike">
              <a:latin typeface="Arial"/>
            </a:endParaRPr>
          </a:p>
          <a:p>
            <a:pPr marL="3193560">
              <a:lnSpc>
                <a:spcPts val="1704"/>
              </a:lnSpc>
              <a:tabLst>
                <a:tab algn="l" pos="299160"/>
                <a:tab algn="l" pos="299880"/>
                <a:tab algn="l" pos="1320120"/>
                <a:tab algn="l" pos="1980000"/>
                <a:tab algn="l" pos="2557800"/>
                <a:tab algn="l" pos="3647520"/>
                <a:tab algn="l" pos="4295160"/>
              </a:tabLst>
            </a:pPr>
            <a:r>
              <a:rPr b="0" lang="en-IN" sz="1700" spc="-15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4"/>
              </a:rPr>
              <a:t>center</a:t>
            </a:r>
            <a:r>
              <a:rPr b="0" lang="en-IN" sz="1700" spc="-15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5"/>
              </a:rPr>
              <a:t>/community</a:t>
            </a:r>
            <a:r>
              <a:rPr b="0" lang="en-IN" sz="1700" spc="-15" strike="noStrike" u="sng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6"/>
              </a:rPr>
              <a:t>.</a:t>
            </a:r>
            <a:endParaRPr b="0" lang="en-IN" sz="1700" spc="-1" strike="noStrike">
              <a:latin typeface="Arial"/>
            </a:endParaRPr>
          </a:p>
          <a:p>
            <a:pPr marL="299160" indent="-286200">
              <a:lnSpc>
                <a:spcPts val="1840"/>
              </a:lnSpc>
              <a:spcBef>
                <a:spcPts val="329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  <a:tab algn="l" pos="1320120"/>
                <a:tab algn="l" pos="1980000"/>
                <a:tab algn="l" pos="2557800"/>
                <a:tab algn="l" pos="3647520"/>
                <a:tab algn="l" pos="4295160"/>
              </a:tabLst>
            </a:pP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Select </a:t>
            </a:r>
            <a:r>
              <a:rPr b="1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version, OS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1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package there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and then click</a:t>
            </a:r>
            <a:r>
              <a:rPr b="1" lang="en-IN" sz="1700" spc="-16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download.</a:t>
            </a:r>
            <a:endParaRPr b="0" lang="en-IN" sz="1700" spc="-1" strike="noStrike">
              <a:latin typeface="Arial"/>
            </a:endParaRPr>
          </a:p>
          <a:p>
            <a:pPr marL="299160" indent="-286200">
              <a:lnSpc>
                <a:spcPts val="1840"/>
              </a:lnSpc>
              <a:spcBef>
                <a:spcPts val="1018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After download is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completed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double click </a:t>
            </a:r>
            <a:r>
              <a:rPr b="1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file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(e.g.:-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mongodb-win32-x86_64-  2008plus-ssl-3.4.5-signed.msi). This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will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start </a:t>
            </a:r>
            <a:r>
              <a:rPr b="1" lang="en-IN" sz="1700" spc="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1" lang="en-IN" sz="1700" spc="-7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installation.</a:t>
            </a:r>
            <a:endParaRPr b="0" lang="en-IN" sz="1700" spc="-1" strike="noStrike">
              <a:latin typeface="Arial"/>
            </a:endParaRPr>
          </a:p>
          <a:p>
            <a:pPr marL="299160" indent="-286200">
              <a:lnSpc>
                <a:spcPts val="1939"/>
              </a:lnSpc>
              <a:spcBef>
                <a:spcPts val="771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Go</a:t>
            </a:r>
            <a:r>
              <a:rPr b="1" lang="en-IN" sz="1700" spc="10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through</a:t>
            </a:r>
            <a:r>
              <a:rPr b="1" lang="en-IN" sz="1700" spc="1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all</a:t>
            </a:r>
            <a:r>
              <a:rPr b="1" lang="en-IN" sz="1700" spc="1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1" lang="en-IN" sz="1700" spc="10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steps.</a:t>
            </a:r>
            <a:r>
              <a:rPr b="1" lang="en-IN" sz="1700" spc="10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Simply</a:t>
            </a:r>
            <a:r>
              <a:rPr b="1" lang="en-IN" sz="1700" spc="10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click</a:t>
            </a:r>
            <a:r>
              <a:rPr b="1" lang="en-IN" sz="1700" spc="10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next</a:t>
            </a:r>
            <a:r>
              <a:rPr b="1" lang="en-IN" sz="1700" spc="1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on</a:t>
            </a:r>
            <a:r>
              <a:rPr b="1" lang="en-IN" sz="1700" spc="1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each</a:t>
            </a:r>
            <a:r>
              <a:rPr b="1" lang="en-IN" sz="1700" spc="10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step</a:t>
            </a:r>
            <a:r>
              <a:rPr b="1" lang="en-IN" sz="1700" spc="1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and</a:t>
            </a:r>
            <a:r>
              <a:rPr b="1" lang="en-IN" sz="1700" spc="10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at</a:t>
            </a:r>
            <a:r>
              <a:rPr b="1" lang="en-IN" sz="1700" spc="10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1" lang="en-IN" sz="1700" spc="1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last</a:t>
            </a:r>
            <a:r>
              <a:rPr b="1" lang="en-IN" sz="1700" spc="10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step</a:t>
            </a:r>
            <a:r>
              <a:rPr b="1" lang="en-IN" sz="1700" spc="10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click</a:t>
            </a:r>
            <a:r>
              <a:rPr b="1" lang="en-IN" sz="1700" spc="10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on</a:t>
            </a:r>
            <a:endParaRPr b="0" lang="en-IN" sz="1700" spc="-1" strike="noStrike">
              <a:latin typeface="Arial"/>
            </a:endParaRPr>
          </a:p>
          <a:p>
            <a:pPr marL="299160" indent="-286200">
              <a:lnSpc>
                <a:spcPts val="1939"/>
              </a:lnSpc>
              <a:spcBef>
                <a:spcPts val="771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Finish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button.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will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install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MongoDB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on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your</a:t>
            </a:r>
            <a:r>
              <a:rPr b="1" lang="en-IN" sz="1700" spc="-13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system.</a:t>
            </a:r>
            <a:endParaRPr b="0" lang="en-IN" sz="1700" spc="-1" strike="noStrike">
              <a:latin typeface="Arial"/>
            </a:endParaRPr>
          </a:p>
          <a:p>
            <a:pPr marL="12600">
              <a:lnSpc>
                <a:spcPts val="1939"/>
              </a:lnSpc>
              <a:spcBef>
                <a:spcPts val="771"/>
              </a:spcBef>
              <a:tabLst>
                <a:tab algn="l" pos="299160"/>
                <a:tab algn="l" pos="299880"/>
              </a:tabLst>
            </a:pPr>
            <a:r>
              <a:rPr b="1" lang="en-IN" sz="1700" spc="-1" strike="noStrike">
                <a:solidFill>
                  <a:srgbClr val="000000"/>
                </a:solidFill>
                <a:latin typeface="Arial"/>
              </a:rPr>
              <a:t>    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RUNNING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MONGODB IN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SYSTEM:</a:t>
            </a:r>
            <a:endParaRPr b="0" lang="en-IN" sz="1700" spc="-1" strike="noStrike">
              <a:latin typeface="Arial"/>
            </a:endParaRPr>
          </a:p>
          <a:p>
            <a:pPr marL="299160" indent="-286200" algn="just">
              <a:lnSpc>
                <a:spcPct val="90000"/>
              </a:lnSpc>
              <a:spcBef>
                <a:spcPts val="981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Create </a:t>
            </a:r>
            <a:r>
              <a:rPr b="1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folder </a:t>
            </a:r>
            <a:r>
              <a:rPr b="1" lang="en-IN" sz="17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1" lang="en-IN" sz="17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1900" spc="-12" strike="noStrike">
                <a:solidFill>
                  <a:srgbClr val="000000"/>
                </a:solidFill>
                <a:latin typeface="Calibri"/>
              </a:rPr>
              <a:t>C:\data\db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(In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case after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creating the </a:t>
            </a:r>
            <a:r>
              <a:rPr b="1" lang="en-IN" sz="1700" spc="-32" strike="noStrike">
                <a:solidFill>
                  <a:srgbClr val="000000"/>
                </a:solidFill>
                <a:latin typeface="Calibri"/>
              </a:rPr>
              <a:t>folder,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need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to 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double click the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mongod.exe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file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or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just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need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start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the command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line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terminal and  </a:t>
            </a:r>
            <a:r>
              <a:rPr b="1" lang="en-IN" sz="1700" spc="1" strike="noStrike">
                <a:solidFill>
                  <a:srgbClr val="000000"/>
                </a:solidFill>
                <a:latin typeface="Calibri"/>
              </a:rPr>
              <a:t>run the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command</a:t>
            </a:r>
            <a:r>
              <a:rPr b="0" lang="en-IN" sz="1700" spc="-6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mongod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).</a:t>
            </a:r>
            <a:endParaRPr b="0" lang="en-IN" sz="1700" spc="-1" strike="noStrike">
              <a:latin typeface="Arial"/>
            </a:endParaRPr>
          </a:p>
          <a:p>
            <a:pPr marL="6240240" algn="just">
              <a:lnSpc>
                <a:spcPct val="100000"/>
              </a:lnSpc>
              <a:spcBef>
                <a:spcPts val="805"/>
              </a:spcBef>
              <a:tabLst>
                <a:tab algn="l" pos="299880"/>
              </a:tabLst>
            </a:pPr>
            <a:endParaRPr b="0" lang="en-IN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17360" y="412200"/>
            <a:ext cx="9566280" cy="11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600" spc="-1" strike="noStrike" u="sng">
                <a:solidFill>
                  <a:srgbClr val="000000"/>
                </a:solidFill>
                <a:uFillTx/>
                <a:latin typeface="Arial"/>
              </a:rPr>
              <a:t>HOW TO INSTALL &amp; RUN MONGODB ?</a:t>
            </a:r>
            <a:endParaRPr b="0" lang="en-IN" sz="3600" spc="-1" strike="noStrike">
              <a:latin typeface="Arial"/>
            </a:endParaRPr>
          </a:p>
        </p:txBody>
      </p:sp>
      <p:grpSp>
        <p:nvGrpSpPr>
          <p:cNvPr id="139" name="Group 2"/>
          <p:cNvGrpSpPr/>
          <p:nvPr/>
        </p:nvGrpSpPr>
        <p:grpSpPr>
          <a:xfrm>
            <a:off x="5012280" y="1565280"/>
            <a:ext cx="1340640" cy="513000"/>
            <a:chOff x="5012280" y="1565280"/>
            <a:chExt cx="1340640" cy="513000"/>
          </a:xfrm>
        </p:grpSpPr>
        <p:sp>
          <p:nvSpPr>
            <p:cNvPr id="140" name="CustomShape 3"/>
            <p:cNvSpPr/>
            <p:nvPr/>
          </p:nvSpPr>
          <p:spPr>
            <a:xfrm>
              <a:off x="5012280" y="1565280"/>
              <a:ext cx="966960" cy="51300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4"/>
            <p:cNvSpPr/>
            <p:nvPr/>
          </p:nvSpPr>
          <p:spPr>
            <a:xfrm>
              <a:off x="5672160" y="1565280"/>
              <a:ext cx="366480" cy="5130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5"/>
            <p:cNvSpPr/>
            <p:nvPr/>
          </p:nvSpPr>
          <p:spPr>
            <a:xfrm>
              <a:off x="5731920" y="1565280"/>
              <a:ext cx="621000" cy="51300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" name="Group 6"/>
          <p:cNvGrpSpPr/>
          <p:nvPr/>
        </p:nvGrpSpPr>
        <p:grpSpPr>
          <a:xfrm>
            <a:off x="1685520" y="1565280"/>
            <a:ext cx="2397960" cy="787320"/>
            <a:chOff x="1685520" y="1565280"/>
            <a:chExt cx="2397960" cy="787320"/>
          </a:xfrm>
        </p:grpSpPr>
        <p:sp>
          <p:nvSpPr>
            <p:cNvPr id="144" name="CustomShape 7"/>
            <p:cNvSpPr/>
            <p:nvPr/>
          </p:nvSpPr>
          <p:spPr>
            <a:xfrm>
              <a:off x="2481120" y="1565280"/>
              <a:ext cx="966960" cy="5130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8"/>
            <p:cNvSpPr/>
            <p:nvPr/>
          </p:nvSpPr>
          <p:spPr>
            <a:xfrm>
              <a:off x="3141000" y="1565280"/>
              <a:ext cx="367920" cy="51300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9"/>
            <p:cNvSpPr/>
            <p:nvPr/>
          </p:nvSpPr>
          <p:spPr>
            <a:xfrm>
              <a:off x="3201840" y="1565280"/>
              <a:ext cx="881640" cy="51300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10"/>
            <p:cNvSpPr/>
            <p:nvPr/>
          </p:nvSpPr>
          <p:spPr>
            <a:xfrm>
              <a:off x="1685520" y="1839600"/>
              <a:ext cx="966960" cy="51300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11"/>
            <p:cNvSpPr/>
            <p:nvPr/>
          </p:nvSpPr>
          <p:spPr>
            <a:xfrm>
              <a:off x="2345400" y="1839600"/>
              <a:ext cx="367920" cy="51300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12"/>
            <p:cNvSpPr/>
            <p:nvPr/>
          </p:nvSpPr>
          <p:spPr>
            <a:xfrm>
              <a:off x="2406240" y="1839600"/>
              <a:ext cx="880200" cy="51300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0" name="CustomShape 13"/>
          <p:cNvSpPr/>
          <p:nvPr/>
        </p:nvSpPr>
        <p:spPr>
          <a:xfrm>
            <a:off x="1139040" y="1064880"/>
            <a:ext cx="7542360" cy="22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79800" algn="just">
              <a:lnSpc>
                <a:spcPct val="100000"/>
              </a:lnSpc>
              <a:spcBef>
                <a:spcPts val="99"/>
              </a:spcBef>
            </a:pPr>
            <a:r>
              <a:rPr b="1" i="1" lang="en-IN" sz="1800" spc="-12" strike="noStrike">
                <a:solidFill>
                  <a:srgbClr val="000000"/>
                </a:solidFill>
                <a:latin typeface="Calibri"/>
              </a:rPr>
              <a:t>…</a:t>
            </a:r>
            <a:r>
              <a:rPr b="1" i="1" lang="en-IN" sz="1800" spc="-12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1" i="1" lang="en-IN" sz="1800" spc="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800" spc="-12" strike="noStrike">
                <a:solidFill>
                  <a:srgbClr val="000000"/>
                </a:solidFill>
                <a:latin typeface="Calibri"/>
              </a:rPr>
              <a:t>continuation</a:t>
            </a:r>
            <a:endParaRPr b="0" lang="en-IN" sz="1800" spc="-1" strike="noStrike">
              <a:latin typeface="Arial"/>
            </a:endParaRPr>
          </a:p>
          <a:p>
            <a:pPr marL="299160" indent="-286200" algn="just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Alternatively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you can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create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folder at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different location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give its 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reference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mongo.config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file. Then in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mongo.bat file write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reference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of 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mongo.config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file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and run it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whenever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you want to start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mongodb  </a:t>
            </a:r>
            <a:r>
              <a:rPr b="1" lang="en-IN" sz="1800" spc="-32" strike="noStrike">
                <a:solidFill>
                  <a:srgbClr val="000000"/>
                </a:solidFill>
                <a:latin typeface="Calibri"/>
              </a:rPr>
              <a:t>server.</a:t>
            </a:r>
            <a:endParaRPr b="0" lang="en-IN" sz="1800" spc="-1" strike="noStrike">
              <a:latin typeface="Arial"/>
            </a:endParaRPr>
          </a:p>
          <a:p>
            <a:pPr marL="299160" indent="-286200" algn="just">
              <a:lnSpc>
                <a:spcPct val="100000"/>
              </a:lnSpc>
              <a:buClr>
                <a:srgbClr val="ffffff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Mongo.config file has some other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parameters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which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are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described in the  below</a:t>
            </a:r>
            <a:r>
              <a:rPr b="1" lang="en-IN" sz="1800" spc="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image.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1" name="CustomShape 14"/>
          <p:cNvSpPr/>
          <p:nvPr/>
        </p:nvSpPr>
        <p:spPr>
          <a:xfrm>
            <a:off x="1139040" y="4906440"/>
            <a:ext cx="7541280" cy="11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99160" indent="-28620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  <a:tab algn="l" pos="562680"/>
                <a:tab algn="l" pos="1635120"/>
                <a:tab algn="l" pos="2612520"/>
                <a:tab algn="l" pos="3167280"/>
                <a:tab algn="l" pos="4243680"/>
                <a:tab algn="l" pos="4655160"/>
                <a:tab algn="l" pos="5074200"/>
                <a:tab algn="l" pos="5630400"/>
                <a:tab algn="l" pos="6650280"/>
                <a:tab algn="l" pos="713160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It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1800" spc="-2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ompr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1" lang="en-IN" sz="1800" spc="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1800" spc="7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IN" sz="1800" spc="-32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ab</a:t>
            </a:r>
            <a:r>
              <a:rPr b="1" lang="en-IN" sz="1800" spc="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1800" spc="-32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IN" sz="1800" spc="-52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IN" sz="1800" spc="-26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IN" sz="1800" spc="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e,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lo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g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1" lang="en-IN" sz="1800" spc="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1800" spc="-32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IN" sz="1800" spc="-52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IN" sz="1800" spc="-26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IN" sz="1800" spc="9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and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port 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number</a:t>
            </a:r>
            <a:r>
              <a:rPr b="1" lang="en-IN" sz="1800" spc="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reference.</a:t>
            </a:r>
            <a:endParaRPr b="0" lang="en-IN" sz="1800" spc="-1" strike="noStrike">
              <a:latin typeface="Arial"/>
            </a:endParaRPr>
          </a:p>
          <a:p>
            <a:pPr marL="5913720">
              <a:lnSpc>
                <a:spcPct val="100000"/>
              </a:lnSpc>
              <a:tabLst>
                <a:tab algn="l" pos="299160"/>
                <a:tab algn="l" pos="299880"/>
                <a:tab algn="l" pos="562680"/>
                <a:tab algn="l" pos="1635120"/>
                <a:tab algn="l" pos="2612520"/>
                <a:tab algn="l" pos="3167280"/>
                <a:tab algn="l" pos="4243680"/>
                <a:tab algn="l" pos="4655160"/>
                <a:tab algn="l" pos="5074200"/>
                <a:tab algn="l" pos="5630400"/>
                <a:tab algn="l" pos="6650280"/>
                <a:tab algn="l" pos="713160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52" name="CustomShape 15"/>
          <p:cNvSpPr/>
          <p:nvPr/>
        </p:nvSpPr>
        <p:spPr>
          <a:xfrm>
            <a:off x="1458360" y="2791800"/>
            <a:ext cx="7300800" cy="175356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64640" y="363960"/>
            <a:ext cx="9815760" cy="83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HOW TO INSTALL &amp; RUN MONGODB 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1060560" y="1135080"/>
            <a:ext cx="6043680" cy="206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2320" bIns="0">
            <a:spAutoFit/>
          </a:bodyPr>
          <a:p>
            <a:pPr marL="274320">
              <a:lnSpc>
                <a:spcPct val="100000"/>
              </a:lnSpc>
              <a:spcBef>
                <a:spcPts val="884"/>
              </a:spcBef>
            </a:pPr>
            <a:r>
              <a:rPr b="1" i="1" lang="en-IN" sz="1800" spc="-7" strike="noStrike">
                <a:solidFill>
                  <a:srgbClr val="000000"/>
                </a:solidFill>
                <a:latin typeface="Calibri"/>
              </a:rPr>
              <a:t>…</a:t>
            </a:r>
            <a:r>
              <a:rPr b="1" i="1" lang="en-IN" sz="1800" spc="-7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1" i="1" lang="en-IN" sz="1800" spc="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800" spc="-12" strike="noStrike">
                <a:solidFill>
                  <a:srgbClr val="000000"/>
                </a:solidFill>
                <a:latin typeface="Calibri"/>
              </a:rPr>
              <a:t>continuation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794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mongo.bat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file will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have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reference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to mongo.config</a:t>
            </a:r>
            <a:r>
              <a:rPr b="1" lang="en-IN" sz="1800" spc="8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file.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780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The command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written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inside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mongo.bat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file</a:t>
            </a:r>
            <a:r>
              <a:rPr b="1" lang="en-IN" sz="1800" spc="9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is: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836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is shown in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below</a:t>
            </a:r>
            <a:r>
              <a:rPr b="1" lang="en-IN" sz="1800" spc="4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image.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060560" y="4262040"/>
            <a:ext cx="7310160" cy="118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3920" bIns="0">
            <a:spAutoFit/>
          </a:bodyPr>
          <a:p>
            <a:pPr marL="299160" indent="-286200">
              <a:lnSpc>
                <a:spcPts val="1939"/>
              </a:lnSpc>
              <a:spcBef>
                <a:spcPts val="346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This will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allow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server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to read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config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file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1" lang="en-IN" sz="1800" spc="-21" strike="noStrike">
                <a:solidFill>
                  <a:srgbClr val="000000"/>
                </a:solidFill>
                <a:latin typeface="Calibri"/>
              </a:rPr>
              <a:t>refer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location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database.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760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default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port that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mongodb server reads is</a:t>
            </a:r>
            <a:r>
              <a:rPr b="1" lang="en-IN" sz="1800" spc="8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27017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56" name="CustomShape 4"/>
          <p:cNvSpPr/>
          <p:nvPr/>
        </p:nvSpPr>
        <p:spPr>
          <a:xfrm>
            <a:off x="1060560" y="2845440"/>
            <a:ext cx="6956280" cy="8938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64640" y="466560"/>
            <a:ext cx="9629280" cy="52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1" strike="noStrike" u="sng">
                <a:solidFill>
                  <a:srgbClr val="000000"/>
                </a:solidFill>
                <a:uFillTx/>
                <a:latin typeface="Arial"/>
              </a:rPr>
              <a:t>WHAT IS THERE IN INSTALLATION PACKAGE ?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764640" y="1445760"/>
            <a:ext cx="7503840" cy="518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spAutoFit/>
          </a:bodyPr>
          <a:p>
            <a:pPr marL="299160" indent="-286200">
              <a:lnSpc>
                <a:spcPts val="1834"/>
              </a:lnSpc>
              <a:spcBef>
                <a:spcPts val="105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160"/>
                <a:tab algn="l" pos="299880"/>
              </a:tabLst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MongoDB comes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with handy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tools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which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are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bundled together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at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single</a:t>
            </a:r>
            <a:r>
              <a:rPr b="1" lang="en-IN" sz="1700" spc="-10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place.</a:t>
            </a:r>
            <a:endParaRPr b="0" lang="en-IN" sz="1700" spc="-1" strike="noStrike">
              <a:latin typeface="Arial"/>
            </a:endParaRPr>
          </a:p>
          <a:p>
            <a:pPr marL="299160">
              <a:lnSpc>
                <a:spcPts val="1834"/>
              </a:lnSpc>
              <a:tabLst>
                <a:tab algn="l" pos="299160"/>
                <a:tab algn="l" pos="299880"/>
              </a:tabLst>
            </a:pP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Those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tools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are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as</a:t>
            </a:r>
            <a:r>
              <a:rPr b="1" lang="en-IN" sz="1700" spc="-4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follows:</a:t>
            </a:r>
            <a:endParaRPr b="0" lang="en-IN" sz="17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590"/>
              </a:spcBef>
              <a:buClr>
                <a:srgbClr val="ffffff"/>
              </a:buClr>
              <a:buFont typeface="Arial"/>
              <a:buAutoNum type="arabicPeriod"/>
              <a:tabLst>
                <a:tab algn="l" pos="355680"/>
                <a:tab algn="l" pos="356400"/>
              </a:tabLst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mongod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Mongo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demon which is the</a:t>
            </a:r>
            <a:r>
              <a:rPr b="1" lang="en-IN" sz="1700" spc="-8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26" strike="noStrike">
                <a:solidFill>
                  <a:srgbClr val="000000"/>
                </a:solidFill>
                <a:latin typeface="Calibri"/>
              </a:rPr>
              <a:t>server.</a:t>
            </a:r>
            <a:endParaRPr b="0" lang="en-IN" sz="17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/>
              <a:tabLst>
                <a:tab algn="l" pos="355680"/>
                <a:tab algn="l" pos="356400"/>
              </a:tabLst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mongo :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It is a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CLI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based</a:t>
            </a:r>
            <a:r>
              <a:rPr b="1" lang="en-IN" sz="1700" spc="-6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client.</a:t>
            </a:r>
            <a:endParaRPr b="0" lang="en-IN" sz="17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584"/>
              </a:spcBef>
              <a:buClr>
                <a:srgbClr val="ffffff"/>
              </a:buClr>
              <a:buFont typeface="Arial"/>
              <a:buAutoNum type="arabicPeriod"/>
              <a:tabLst>
                <a:tab algn="l" pos="355680"/>
                <a:tab algn="l" pos="356400"/>
              </a:tabLst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mongos :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It is a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mongodb sharing routing service(Used </a:t>
            </a:r>
            <a:r>
              <a:rPr b="1" lang="en-IN" sz="1700" spc="-21" strike="noStrike">
                <a:solidFill>
                  <a:srgbClr val="000000"/>
                </a:solidFill>
                <a:latin typeface="Calibri"/>
              </a:rPr>
              <a:t>for</a:t>
            </a:r>
            <a:r>
              <a:rPr b="1" lang="en-IN" sz="1700" spc="-11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sharding).</a:t>
            </a:r>
            <a:endParaRPr b="0" lang="en-IN" sz="17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590"/>
              </a:spcBef>
              <a:buClr>
                <a:srgbClr val="ffffff"/>
              </a:buClr>
              <a:buFont typeface="Arial"/>
              <a:buAutoNum type="arabicPeriod"/>
              <a:tabLst>
                <a:tab algn="l" pos="355680"/>
                <a:tab algn="l" pos="356400"/>
              </a:tabLst>
            </a:pP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mongostat :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It is used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monitoring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the Quick Overview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the running</a:t>
            </a:r>
            <a:r>
              <a:rPr b="1" lang="en-IN" sz="1700" spc="-10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instance.</a:t>
            </a:r>
            <a:endParaRPr b="0" lang="en-IN" sz="17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/>
              <a:tabLst>
                <a:tab algn="l" pos="355680"/>
                <a:tab algn="l" pos="356400"/>
              </a:tabLst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mongotop :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It is used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monitoring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Read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Write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an</a:t>
            </a:r>
            <a:r>
              <a:rPr b="1" lang="en-IN" sz="1700" spc="-8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instance.</a:t>
            </a:r>
            <a:endParaRPr b="0" lang="en-IN" sz="17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36"/>
              </a:spcBef>
              <a:tabLst>
                <a:tab algn="l" pos="355680"/>
                <a:tab algn="l" pos="356400"/>
              </a:tabLst>
            </a:pPr>
            <a:r>
              <a:rPr b="1" lang="en-IN" sz="1900" spc="-15" strike="noStrike">
                <a:solidFill>
                  <a:srgbClr val="000000"/>
                </a:solidFill>
                <a:latin typeface="Calibri"/>
              </a:rPr>
              <a:t>NOTE:</a:t>
            </a:r>
            <a:endParaRPr b="0" lang="en-IN" sz="1900" spc="-1" strike="noStrike">
              <a:latin typeface="Arial"/>
            </a:endParaRPr>
          </a:p>
          <a:p>
            <a:pPr lvl="1" marL="812880" indent="-342720">
              <a:lnSpc>
                <a:spcPct val="100000"/>
              </a:lnSpc>
              <a:spcBef>
                <a:spcPts val="649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812880"/>
                <a:tab algn="l" pos="813600"/>
              </a:tabLst>
            </a:pPr>
            <a:r>
              <a:rPr b="1" lang="en-IN" sz="1500" spc="-7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start 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server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we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just need 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mongod</a:t>
            </a:r>
            <a:r>
              <a:rPr b="1" lang="en-IN" sz="1500" spc="6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file.</a:t>
            </a:r>
            <a:endParaRPr b="0" lang="en-IN" sz="1500" spc="-1" strike="noStrike">
              <a:latin typeface="Arial"/>
            </a:endParaRPr>
          </a:p>
          <a:p>
            <a:pPr lvl="1" marL="812880" indent="-342360">
              <a:lnSpc>
                <a:spcPts val="1440"/>
              </a:lnSpc>
              <a:spcBef>
                <a:spcPts val="995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812880"/>
                <a:tab algn="l" pos="813600"/>
              </a:tabLst>
            </a:pPr>
            <a:r>
              <a:rPr b="1" lang="en-IN" sz="1500" spc="-15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ease of 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learning and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exploring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MongoDB,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you can install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any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MongoDB 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GUI 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tool at 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point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(Robo </a:t>
            </a:r>
            <a:r>
              <a:rPr b="1" lang="en-IN" sz="1500" spc="-55" strike="noStrike">
                <a:solidFill>
                  <a:srgbClr val="000000"/>
                </a:solidFill>
                <a:latin typeface="Calibri"/>
              </a:rPr>
              <a:t>3T, 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QueryAssist, </a:t>
            </a:r>
            <a:r>
              <a:rPr b="1" lang="en-IN" sz="1500" spc="-15" strike="noStrike">
                <a:solidFill>
                  <a:srgbClr val="000000"/>
                </a:solidFill>
                <a:latin typeface="Calibri"/>
              </a:rPr>
              <a:t>NoSQLBooster,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Studio </a:t>
            </a:r>
            <a:r>
              <a:rPr b="1" lang="en-IN" sz="1500" spc="-55" strike="noStrike">
                <a:solidFill>
                  <a:srgbClr val="000000"/>
                </a:solidFill>
                <a:latin typeface="Calibri"/>
              </a:rPr>
              <a:t>3T,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MongoDB Compass,  Mongo Management Studio, NoSQL </a:t>
            </a:r>
            <a:r>
              <a:rPr b="1" lang="en-IN" sz="1500" spc="-21" strike="noStrike">
                <a:solidFill>
                  <a:srgbClr val="000000"/>
                </a:solidFill>
                <a:latin typeface="Calibri"/>
              </a:rPr>
              <a:t>Manager, 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NoSQL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Client,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Navicat </a:t>
            </a:r>
            <a:r>
              <a:rPr b="1" lang="en-IN" sz="1500" spc="-15" strike="noStrike">
                <a:solidFill>
                  <a:srgbClr val="000000"/>
                </a:solidFill>
                <a:latin typeface="Calibri"/>
              </a:rPr>
              <a:t>for</a:t>
            </a:r>
            <a:r>
              <a:rPr b="1" lang="en-IN" sz="1500" spc="-6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MongoDB)</a:t>
            </a:r>
            <a:endParaRPr b="0" lang="en-IN" sz="1500" spc="-1" strike="noStrike">
              <a:latin typeface="Arial"/>
            </a:endParaRPr>
          </a:p>
          <a:p>
            <a:pPr marL="6162840">
              <a:lnSpc>
                <a:spcPct val="100000"/>
              </a:lnSpc>
              <a:spcBef>
                <a:spcPts val="655"/>
              </a:spcBef>
              <a:tabLst>
                <a:tab algn="l" pos="812880"/>
                <a:tab algn="l" pos="813600"/>
              </a:tabLst>
            </a:pPr>
            <a:endParaRPr b="0" lang="en-IN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764640" y="569160"/>
            <a:ext cx="9648000" cy="9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1" strike="noStrike" u="sng">
                <a:solidFill>
                  <a:srgbClr val="000000"/>
                </a:solidFill>
                <a:uFillTx/>
                <a:latin typeface="Arial"/>
              </a:rPr>
              <a:t>WHAT IS THERE IN INSTALLATION PACKAGE ?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764640" y="1365840"/>
            <a:ext cx="7530480" cy="337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1120" bIns="0">
            <a:spAutoFit/>
          </a:bodyPr>
          <a:p>
            <a:pPr marL="12600">
              <a:lnSpc>
                <a:spcPct val="100000"/>
              </a:lnSpc>
              <a:spcBef>
                <a:spcPts val="1111"/>
              </a:spcBef>
            </a:pPr>
            <a:r>
              <a:rPr b="1" i="1" lang="en-IN" sz="1800" spc="-7" strike="noStrike">
                <a:solidFill>
                  <a:srgbClr val="000000"/>
                </a:solidFill>
                <a:latin typeface="Calibri"/>
              </a:rPr>
              <a:t>…</a:t>
            </a:r>
            <a:r>
              <a:rPr b="1" i="1" lang="en-IN" sz="1800" spc="-7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1" i="1" lang="en-IN" sz="1800" spc="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800" spc="-12" strike="noStrike">
                <a:solidFill>
                  <a:srgbClr val="000000"/>
                </a:solidFill>
                <a:latin typeface="Calibri"/>
              </a:rPr>
              <a:t>continuation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09"/>
              </a:spcBef>
            </a:pP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mongorestore: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loads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data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from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Binary DB</a:t>
            </a:r>
            <a:r>
              <a:rPr b="1" lang="en-IN" sz="1800" spc="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dump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5"/>
              </a:spcBef>
            </a:pP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bsondump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&amp;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mongodump: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creates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binary</a:t>
            </a:r>
            <a:r>
              <a:rPr b="1" lang="en-IN" sz="1800" spc="-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dump.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5"/>
              </a:spcBef>
            </a:pP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mongooplog: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It is used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the purpose of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replication from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1" lang="en-IN" sz="1800" spc="6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oplog.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09"/>
              </a:spcBef>
            </a:pP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mongoexport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&amp;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mongoimport: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It is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used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to export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or import files(generally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JSON  &amp;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 CSV).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01"/>
              </a:spcBef>
            </a:pP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mongoperf: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It is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used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check the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Disk</a:t>
            </a:r>
            <a:r>
              <a:rPr b="1" lang="en-IN" sz="1800" spc="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IO.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5"/>
              </a:spcBef>
            </a:pP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mongofiles: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It is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basically used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GridFS</a:t>
            </a:r>
            <a:r>
              <a:rPr b="1" lang="en-IN" sz="1800" spc="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15" strike="noStrike">
                <a:solidFill>
                  <a:srgbClr val="000000"/>
                </a:solidFill>
                <a:latin typeface="Calibri"/>
              </a:rPr>
              <a:t>functionality.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64640" y="348840"/>
            <a:ext cx="6435000" cy="11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600" spc="-1" strike="noStrike" u="sng">
                <a:solidFill>
                  <a:srgbClr val="000000"/>
                </a:solidFill>
                <a:uFillTx/>
                <a:latin typeface="Arial"/>
              </a:rPr>
              <a:t>WHAT IS JSON?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64640" y="1025640"/>
            <a:ext cx="7256160" cy="52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1760" bIns="0">
            <a:spAutoFit/>
          </a:bodyPr>
          <a:p>
            <a:pPr marL="299160" indent="-286200" algn="just">
              <a:lnSpc>
                <a:spcPts val="1840"/>
              </a:lnSpc>
              <a:spcBef>
                <a:spcPts val="329"/>
              </a:spcBef>
              <a:buClr>
                <a:srgbClr val="ffffff"/>
              </a:buClr>
              <a:buFont typeface="Wingdings" charset="2"/>
              <a:buChar char=""/>
              <a:tabLst>
                <a:tab algn="l" pos="299880"/>
              </a:tabLst>
            </a:pP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Before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proceeding any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further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must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know what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is JSON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as MongoDB data 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always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represented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in the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JSON format.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So,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here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are some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1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essential  points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related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to</a:t>
            </a:r>
            <a:r>
              <a:rPr b="1" lang="en-IN" sz="1700" spc="-5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JSON.</a:t>
            </a:r>
            <a:endParaRPr b="0" lang="en-IN" sz="1700" spc="-1" strike="noStrike">
              <a:latin typeface="Arial"/>
            </a:endParaRPr>
          </a:p>
          <a:p>
            <a:pPr marL="355680" indent="-342720" algn="just">
              <a:lnSpc>
                <a:spcPts val="1840"/>
              </a:lnSpc>
              <a:spcBef>
                <a:spcPts val="984"/>
              </a:spcBef>
              <a:buClr>
                <a:srgbClr val="ffffff"/>
              </a:buClr>
              <a:buFont typeface="Arial"/>
              <a:buAutoNum type="arabicPeriod"/>
              <a:tabLst>
                <a:tab algn="l" pos="356400"/>
              </a:tabLst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JSON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stands for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JavaScript Object Notation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.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collection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key-value  pairs.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Keys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must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be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written inside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single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or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double quotes. </a:t>
            </a:r>
            <a:r>
              <a:rPr b="1" lang="en-IN" sz="1700" spc="-21" strike="noStrike">
                <a:solidFill>
                  <a:srgbClr val="000000"/>
                </a:solidFill>
                <a:latin typeface="Calibri"/>
              </a:rPr>
              <a:t>Values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can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have any 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data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type </a:t>
            </a:r>
            <a:r>
              <a:rPr b="1" lang="en-IN" sz="1700" spc="-32" strike="noStrike">
                <a:solidFill>
                  <a:srgbClr val="000000"/>
                </a:solidFill>
                <a:latin typeface="Calibri"/>
              </a:rPr>
              <a:t>(Array,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string, Boolean</a:t>
            </a:r>
            <a:r>
              <a:rPr b="1" lang="en-IN" sz="1700" spc="-4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etc.)</a:t>
            </a:r>
            <a:endParaRPr b="0" lang="en-IN" sz="1700" spc="-1" strike="noStrike">
              <a:latin typeface="Arial"/>
            </a:endParaRPr>
          </a:p>
          <a:p>
            <a:pPr marL="355680" indent="-342720" algn="just">
              <a:lnSpc>
                <a:spcPct val="100000"/>
              </a:lnSpc>
              <a:spcBef>
                <a:spcPts val="760"/>
              </a:spcBef>
              <a:buClr>
                <a:srgbClr val="000000"/>
              </a:buClr>
              <a:buFont typeface="Arial"/>
              <a:buAutoNum type="arabicPeriod"/>
              <a:tabLst>
                <a:tab algn="l" pos="356400"/>
              </a:tabLst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JSON file must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start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and end with a curly</a:t>
            </a:r>
            <a:r>
              <a:rPr b="1" lang="en-IN" sz="1700" spc="-8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brace.</a:t>
            </a:r>
            <a:endParaRPr b="0" lang="en-IN" sz="1700" spc="-1" strike="noStrike">
              <a:latin typeface="Arial"/>
            </a:endParaRPr>
          </a:p>
          <a:p>
            <a:pPr marL="355680" indent="-342720" algn="just">
              <a:lnSpc>
                <a:spcPts val="1930"/>
              </a:lnSpc>
              <a:spcBef>
                <a:spcPts val="816"/>
              </a:spcBef>
              <a:buClr>
                <a:srgbClr val="ffffff"/>
              </a:buClr>
              <a:buFont typeface="Arial"/>
              <a:buAutoNum type="arabicPeriod"/>
              <a:tabLst>
                <a:tab algn="l" pos="356400"/>
              </a:tabLst>
            </a:pP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Collection of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key-value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pair </a:t>
            </a:r>
            <a:r>
              <a:rPr b="1" lang="en-IN" sz="17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1" lang="en-IN" sz="17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1700" spc="-21" strike="noStrike">
                <a:solidFill>
                  <a:srgbClr val="000000"/>
                </a:solidFill>
                <a:latin typeface="Calibri"/>
              </a:rPr>
              <a:t>Various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languages recognize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as an</a:t>
            </a:r>
            <a:r>
              <a:rPr b="1" lang="en-IN" sz="1700" spc="-6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object,</a:t>
            </a:r>
            <a:endParaRPr b="0" lang="en-IN" sz="1700" spc="-1" strike="noStrike">
              <a:latin typeface="Arial"/>
            </a:endParaRPr>
          </a:p>
          <a:p>
            <a:pPr marL="355680" algn="just">
              <a:lnSpc>
                <a:spcPts val="1930"/>
              </a:lnSpc>
              <a:tabLst>
                <a:tab algn="l" pos="356400"/>
              </a:tabLst>
            </a:pP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record,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struct,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dictionary,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hash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table, </a:t>
            </a:r>
            <a:r>
              <a:rPr b="1" lang="en-IN" sz="1700" spc="-21" strike="noStrike">
                <a:solidFill>
                  <a:srgbClr val="000000"/>
                </a:solidFill>
                <a:latin typeface="Calibri"/>
              </a:rPr>
              <a:t>keyed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list,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or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associative</a:t>
            </a:r>
            <a:r>
              <a:rPr b="1" lang="en-IN" sz="1700" spc="-11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32" strike="noStrike">
                <a:solidFill>
                  <a:srgbClr val="000000"/>
                </a:solidFill>
                <a:latin typeface="Calibri"/>
              </a:rPr>
              <a:t>array.</a:t>
            </a:r>
            <a:endParaRPr b="0" lang="en-IN" sz="1700" spc="-1" strike="noStrike">
              <a:latin typeface="Arial"/>
            </a:endParaRPr>
          </a:p>
          <a:p>
            <a:pPr marL="355680" indent="-342720" algn="just">
              <a:lnSpc>
                <a:spcPts val="1840"/>
              </a:lnSpc>
              <a:spcBef>
                <a:spcPts val="1018"/>
              </a:spcBef>
              <a:buClr>
                <a:srgbClr val="ffffff"/>
              </a:buClr>
              <a:buFont typeface="Arial"/>
              <a:buAutoNum type="arabicPeriod" startAt="4"/>
              <a:tabLst>
                <a:tab algn="l" pos="356400"/>
              </a:tabLst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Object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surrounded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by </a:t>
            </a:r>
            <a:r>
              <a:rPr b="1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curly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braces and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key-value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pairs are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separated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by 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comma.</a:t>
            </a:r>
            <a:endParaRPr b="0" lang="en-IN" sz="1700" spc="-1" strike="noStrike">
              <a:latin typeface="Arial"/>
            </a:endParaRPr>
          </a:p>
          <a:p>
            <a:pPr marL="355680" indent="-342720" algn="just">
              <a:lnSpc>
                <a:spcPts val="1840"/>
              </a:lnSpc>
              <a:spcBef>
                <a:spcPts val="989"/>
              </a:spcBef>
              <a:buClr>
                <a:srgbClr val="ffffff"/>
              </a:buClr>
              <a:buFont typeface="Arial"/>
              <a:buAutoNum type="arabicPeriod" startAt="4"/>
              <a:tabLst>
                <a:tab algn="l" pos="356400"/>
              </a:tabLst>
            </a:pPr>
            <a:r>
              <a:rPr b="1" lang="en-IN" sz="1700" spc="-21" strike="noStrike">
                <a:solidFill>
                  <a:srgbClr val="000000"/>
                </a:solidFill>
                <a:latin typeface="Calibri"/>
              </a:rPr>
              <a:t>Array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surrounded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by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square braces and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each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value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1" lang="en-IN" sz="1700" spc="-15" strike="noStrike">
                <a:solidFill>
                  <a:srgbClr val="000000"/>
                </a:solidFill>
                <a:latin typeface="Calibri"/>
              </a:rPr>
              <a:t>separated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a 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comma.</a:t>
            </a:r>
            <a:endParaRPr b="0" lang="en-IN" sz="1700" spc="-1" strike="noStrike">
              <a:latin typeface="Arial"/>
            </a:endParaRPr>
          </a:p>
          <a:p>
            <a:pPr marL="355680" indent="-342720" algn="just">
              <a:lnSpc>
                <a:spcPts val="1840"/>
              </a:lnSpc>
              <a:spcBef>
                <a:spcPts val="989"/>
              </a:spcBef>
              <a:buClr>
                <a:srgbClr val="ffffff"/>
              </a:buClr>
              <a:buFont typeface="Arial"/>
              <a:buAutoNum type="arabicPeriod" startAt="4"/>
              <a:tabLst>
                <a:tab algn="l" pos="356400"/>
              </a:tabLst>
            </a:pPr>
            <a:r>
              <a:rPr b="1" lang="en-IN" sz="1700" spc="-21" strike="noStrike">
                <a:solidFill>
                  <a:srgbClr val="000000"/>
                </a:solidFill>
                <a:latin typeface="Calibri"/>
              </a:rPr>
              <a:t>Value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can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be of </a:t>
            </a: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any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type </a:t>
            </a:r>
            <a:r>
              <a:rPr b="1" lang="en-IN" sz="1700" spc="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1" lang="en-IN" sz="1700" spc="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string, </a:t>
            </a:r>
            <a:r>
              <a:rPr b="1" lang="en-IN" sz="1700" spc="-26" strike="noStrike">
                <a:solidFill>
                  <a:srgbClr val="000000"/>
                </a:solidFill>
                <a:latin typeface="Calibri"/>
              </a:rPr>
              <a:t>number,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object, </a:t>
            </a:r>
            <a:r>
              <a:rPr b="1" lang="en-IN" sz="1700" spc="-32" strike="noStrike">
                <a:solidFill>
                  <a:srgbClr val="000000"/>
                </a:solidFill>
                <a:latin typeface="Calibri"/>
              </a:rPr>
              <a:t>array,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true,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false,</a:t>
            </a:r>
            <a:r>
              <a:rPr b="1" lang="en-IN" sz="1700" spc="-1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null</a:t>
            </a:r>
            <a:endParaRPr b="0" lang="en-IN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764640" y="339480"/>
            <a:ext cx="4852080" cy="94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600" spc="-1" strike="noStrike" u="sng">
                <a:solidFill>
                  <a:srgbClr val="000000"/>
                </a:solidFill>
                <a:uFillTx/>
                <a:latin typeface="Arial"/>
              </a:rPr>
              <a:t>JSON EXAMPLE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764640" y="1132560"/>
            <a:ext cx="7735320" cy="351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3040" bIns="0">
            <a:spAutoFit/>
          </a:bodyPr>
          <a:p>
            <a:pPr marL="12600">
              <a:lnSpc>
                <a:spcPct val="100000"/>
              </a:lnSpc>
              <a:spcBef>
                <a:spcPts val="890"/>
              </a:spcBef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{</a:t>
            </a:r>
            <a:endParaRPr b="0" lang="en-IN" sz="17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791"/>
              </a:spcBef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firstName”:</a:t>
            </a:r>
            <a:r>
              <a:rPr b="0" lang="en-IN" sz="1700" spc="-35" strike="noStrike">
                <a:solidFill>
                  <a:srgbClr val="000000"/>
                </a:solidFill>
                <a:latin typeface="Calibri"/>
              </a:rPr>
              <a:t> “John”,</a:t>
            </a:r>
            <a:endParaRPr b="0" lang="en-IN" sz="1700" spc="-1" strike="noStrike">
              <a:latin typeface="Arial"/>
            </a:endParaRPr>
          </a:p>
          <a:p>
            <a:pPr marL="469800">
              <a:lnSpc>
                <a:spcPts val="2840"/>
              </a:lnSpc>
              <a:spcBef>
                <a:spcPts val="221"/>
              </a:spcBef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lastName”: </a:t>
            </a:r>
            <a:r>
              <a:rPr b="0" lang="en-IN" sz="1700" spc="-35" strike="noStrike">
                <a:solidFill>
                  <a:srgbClr val="000000"/>
                </a:solidFill>
                <a:latin typeface="Calibri"/>
              </a:rPr>
              <a:t>“Doe”, 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“age”:</a:t>
            </a:r>
            <a:r>
              <a:rPr b="0" lang="en-IN" sz="1700" spc="-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25,</a:t>
            </a:r>
            <a:endParaRPr b="0" lang="en-IN" sz="17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570"/>
              </a:spcBef>
            </a:pP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address”:</a:t>
            </a:r>
            <a:r>
              <a:rPr b="0" lang="en-IN" sz="1700" spc="-4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{</a:t>
            </a:r>
            <a:endParaRPr b="0" lang="en-IN" sz="1700" spc="-1" strike="noStrike">
              <a:latin typeface="Arial"/>
            </a:endParaRPr>
          </a:p>
          <a:p>
            <a:pPr marL="927000">
              <a:lnSpc>
                <a:spcPts val="2840"/>
              </a:lnSpc>
              <a:spcBef>
                <a:spcPts val="221"/>
              </a:spcBef>
            </a:pP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streetAddress”: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“221B 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</a:rPr>
              <a:t>Bakers </a:t>
            </a:r>
            <a:r>
              <a:rPr b="0" lang="en-IN" sz="1700" spc="-21" strike="noStrike">
                <a:solidFill>
                  <a:srgbClr val="000000"/>
                </a:solidFill>
                <a:latin typeface="Calibri"/>
              </a:rPr>
              <a:t>Street”, 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“city”: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21" strike="noStrike">
                <a:solidFill>
                  <a:srgbClr val="000000"/>
                </a:solidFill>
                <a:latin typeface="Calibri"/>
              </a:rPr>
              <a:t>“London”,</a:t>
            </a:r>
            <a:endParaRPr b="0" lang="en-IN" sz="1700" spc="-1" strike="noStrike">
              <a:latin typeface="Arial"/>
            </a:endParaRPr>
          </a:p>
          <a:p>
            <a:pPr marL="927000">
              <a:lnSpc>
                <a:spcPts val="2829"/>
              </a:lnSpc>
              <a:spcBef>
                <a:spcPts val="6"/>
              </a:spcBef>
            </a:pPr>
            <a:r>
              <a:rPr b="0" lang="en-IN" sz="1700" spc="-15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</a:rPr>
              <a:t>state”: </a:t>
            </a:r>
            <a:r>
              <a:rPr b="0" lang="en-IN" sz="1700" spc="-35" strike="noStrike">
                <a:solidFill>
                  <a:srgbClr val="000000"/>
                </a:solidFill>
                <a:latin typeface="Calibri"/>
              </a:rPr>
              <a:t>“ENG”, 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“postalCode”:</a:t>
            </a:r>
            <a:r>
              <a:rPr b="0" lang="en-IN" sz="1700" spc="-8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“200001”</a:t>
            </a:r>
            <a:endParaRPr b="0" lang="en-IN" sz="17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584"/>
              </a:spcBef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},</a:t>
            </a:r>
            <a:endParaRPr b="0" lang="en-IN" sz="17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91"/>
              </a:spcBef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}</a:t>
            </a:r>
            <a:endParaRPr b="0" lang="en-IN" sz="17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794"/>
              </a:spcBef>
              <a:buClr>
                <a:srgbClr val="ffffff"/>
              </a:buClr>
              <a:buFont typeface="Wingdings" charset="2"/>
              <a:buChar char=""/>
              <a:tabLst>
                <a:tab algn="l" pos="299880"/>
              </a:tabLst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Notice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here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key-value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pair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form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data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that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is embedded inside the curly</a:t>
            </a:r>
            <a:r>
              <a:rPr b="0" lang="en-IN" sz="1700" spc="-1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braces.</a:t>
            </a:r>
            <a:endParaRPr b="0" lang="en-IN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816480" y="500760"/>
            <a:ext cx="9963000" cy="11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500" spc="-1" strike="noStrike" u="sng">
                <a:solidFill>
                  <a:srgbClr val="000000"/>
                </a:solidFill>
                <a:uFillTx/>
                <a:latin typeface="Arial"/>
              </a:rPr>
              <a:t>BASIC SQL TO MONGODB TERMINOLOGY COMPARISON</a:t>
            </a:r>
            <a:endParaRPr b="0" lang="en-IN" sz="2500" spc="-1" strike="noStrike">
              <a:latin typeface="Arial"/>
            </a:endParaRPr>
          </a:p>
        </p:txBody>
      </p:sp>
      <p:graphicFrame>
        <p:nvGraphicFramePr>
          <p:cNvPr id="166" name="Table 2"/>
          <p:cNvGraphicFramePr/>
          <p:nvPr/>
        </p:nvGraphicFramePr>
        <p:xfrm>
          <a:off x="837360" y="1422000"/>
          <a:ext cx="7239600" cy="2331720"/>
        </p:xfrm>
        <a:graphic>
          <a:graphicData uri="http://schemas.openxmlformats.org/drawingml/2006/table">
            <a:tbl>
              <a:tblPr/>
              <a:tblGrid>
                <a:gridCol w="3468960"/>
                <a:gridCol w="3771000"/>
              </a:tblGrid>
              <a:tr h="25488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SQL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91be7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20320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MongoDB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91be77"/>
                    </a:solidFill>
                  </a:tcPr>
                </a:tc>
              </a:tr>
              <a:tr h="24804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30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database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be77"/>
                      </a:solidFill>
                    </a:lnL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20320">
                        <a:lnSpc>
                          <a:spcPts val="1230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database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91be77"/>
                      </a:solidFill>
                    </a:lnR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</a:tr>
              <a:tr h="25452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table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be77"/>
                      </a:solidFill>
                    </a:lnL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20320">
                        <a:lnSpc>
                          <a:spcPts val="1281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collection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91be77"/>
                      </a:solidFill>
                    </a:lnR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452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row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be77"/>
                      </a:solidFill>
                    </a:lnL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20320">
                        <a:lnSpc>
                          <a:spcPts val="1281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document or </a:t>
                      </a: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BSON</a:t>
                      </a:r>
                      <a:r>
                        <a:rPr b="0" lang="en-IN" sz="1100" spc="-7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document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91be77"/>
                      </a:solidFill>
                    </a:lnR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</a:tr>
              <a:tr h="25452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column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be77"/>
                      </a:solidFill>
                    </a:lnL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20320">
                        <a:lnSpc>
                          <a:spcPts val="1281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field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91be77"/>
                      </a:solidFill>
                    </a:lnR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25452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index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be77"/>
                      </a:solidFill>
                    </a:lnL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20320">
                        <a:lnSpc>
                          <a:spcPts val="1281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index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91be77"/>
                      </a:solidFill>
                    </a:lnR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</a:tr>
              <a:tr h="25452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table</a:t>
                      </a:r>
                      <a:r>
                        <a:rPr b="1" lang="en-IN" sz="1100" spc="-12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joins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be77"/>
                      </a:solidFill>
                    </a:lnL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20320">
                        <a:lnSpc>
                          <a:spcPts val="1281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$lookup, embedded</a:t>
                      </a:r>
                      <a:r>
                        <a:rPr b="0" lang="en-IN" sz="1100" spc="-66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documents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91be77"/>
                      </a:solidFill>
                    </a:lnR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9256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primary key (need </a:t>
                      </a:r>
                      <a:r>
                        <a:rPr b="1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 specify </a:t>
                      </a: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column or combination</a:t>
                      </a:r>
                      <a:r>
                        <a:rPr b="1" lang="en-IN" sz="1100" spc="-7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of</a:t>
                      </a:r>
                      <a:endParaRPr b="0" lang="en-IN" sz="1100" spc="-1" strike="noStrike">
                        <a:latin typeface="Arial"/>
                      </a:endParaRPr>
                    </a:p>
                    <a:p>
                      <a:pPr marL="68760">
                        <a:lnSpc>
                          <a:spcPct val="100000"/>
                        </a:lnSpc>
                        <a:spcBef>
                          <a:spcPts val="96"/>
                        </a:spcBef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column)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be77"/>
                      </a:solidFill>
                    </a:lnL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20320">
                        <a:lnSpc>
                          <a:spcPts val="1281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primary key </a:t>
                      </a: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(automatically set </a:t>
                      </a: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to </a:t>
                      </a: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_id</a:t>
                      </a:r>
                      <a:r>
                        <a:rPr b="0" lang="en-IN" sz="1100" spc="-106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field)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91be77"/>
                      </a:solidFill>
                    </a:lnR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</a:tr>
              <a:tr h="25452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1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aggregation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be77"/>
                      </a:solidFill>
                    </a:lnL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220320">
                        <a:lnSpc>
                          <a:spcPts val="1281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aggregation</a:t>
                      </a:r>
                      <a:r>
                        <a:rPr b="0" lang="en-IN" sz="1100" spc="-5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pipeline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91be77"/>
                      </a:solidFill>
                    </a:lnR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47760">
                <a:tc gridSpan="2">
                  <a:tcPr marL="91440" marR="91440">
                    <a:lnL w="12240">
                      <a:solidFill>
                        <a:srgbClr val="91be77"/>
                      </a:solidFill>
                    </a:lnL>
                    <a:lnR w="12240">
                      <a:solidFill>
                        <a:srgbClr val="91be77"/>
                      </a:solidFill>
                    </a:lnR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7" name="Table 3"/>
          <p:cNvGraphicFramePr/>
          <p:nvPr/>
        </p:nvGraphicFramePr>
        <p:xfrm>
          <a:off x="837360" y="4248360"/>
          <a:ext cx="7236360" cy="978120"/>
        </p:xfrm>
        <a:graphic>
          <a:graphicData uri="http://schemas.openxmlformats.org/drawingml/2006/table">
            <a:tbl>
              <a:tblPr/>
              <a:tblGrid>
                <a:gridCol w="1144080"/>
                <a:gridCol w="1022760"/>
                <a:gridCol w="1121400"/>
                <a:gridCol w="1198080"/>
                <a:gridCol w="1302120"/>
                <a:gridCol w="1448280"/>
              </a:tblGrid>
              <a:tr h="417960">
                <a:tc>
                  <a:tcPr marL="91440" marR="91440">
                    <a:solidFill>
                      <a:srgbClr val="91be7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130320">
                        <a:lnSpc>
                          <a:spcPts val="1284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MongoDB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91be7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313200">
                        <a:lnSpc>
                          <a:spcPts val="1284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MySQL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91be7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398160">
                        <a:lnSpc>
                          <a:spcPts val="1284"/>
                        </a:lnSpc>
                      </a:pPr>
                      <a:r>
                        <a:rPr b="1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Oracle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91be7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406440">
                        <a:lnSpc>
                          <a:spcPts val="1284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Informix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91be7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310680">
                        <a:lnSpc>
                          <a:spcPts val="1284"/>
                        </a:lnSpc>
                      </a:pPr>
                      <a:r>
                        <a:rPr b="1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DB2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solidFill>
                      <a:srgbClr val="91be77"/>
                    </a:solidFill>
                  </a:tcPr>
                </a:tc>
              </a:tr>
              <a:tr h="40572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36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Database</a:t>
                      </a:r>
                      <a:r>
                        <a:rPr b="1" lang="en-IN" sz="1100" spc="-3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Server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be77"/>
                      </a:solidFill>
                    </a:lnL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130320">
                        <a:lnSpc>
                          <a:spcPts val="1236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mongod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313200">
                        <a:lnSpc>
                          <a:spcPts val="1236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mysqld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398160">
                        <a:lnSpc>
                          <a:spcPts val="1236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oracle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406440">
                        <a:lnSpc>
                          <a:spcPts val="1236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IDS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310680">
                        <a:lnSpc>
                          <a:spcPts val="1236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DB2</a:t>
                      </a:r>
                      <a:r>
                        <a:rPr b="0" lang="en-IN" sz="1100" spc="-1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Server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91be77"/>
                      </a:solidFill>
                    </a:lnR>
                    <a:lnB w="12240">
                      <a:solidFill>
                        <a:srgbClr val="91be77"/>
                      </a:solidFill>
                    </a:lnB>
                    <a:solidFill>
                      <a:srgbClr val="edf4eb"/>
                    </a:solidFill>
                  </a:tcPr>
                </a:tc>
              </a:tr>
              <a:tr h="417960">
                <a:tc>
                  <a:txBody>
                    <a:bodyPr>
                      <a:noAutofit/>
                    </a:bodyPr>
                    <a:p>
                      <a:pPr marL="68760">
                        <a:lnSpc>
                          <a:spcPts val="1284"/>
                        </a:lnSpc>
                      </a:pP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Database</a:t>
                      </a:r>
                      <a:r>
                        <a:rPr b="1" lang="en-IN" sz="1100" spc="-3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Client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91be77"/>
                      </a:solidFill>
                    </a:lnL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130320">
                        <a:lnSpc>
                          <a:spcPts val="1284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mongo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313200">
                        <a:lnSpc>
                          <a:spcPts val="1284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mysql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398160">
                        <a:lnSpc>
                          <a:spcPts val="1284"/>
                        </a:lnSpc>
                      </a:pP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sqlplus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406440">
                        <a:lnSpc>
                          <a:spcPts val="1284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DB-Access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310680">
                        <a:lnSpc>
                          <a:spcPts val="1284"/>
                        </a:lnSpc>
                      </a:pPr>
                      <a:r>
                        <a:rPr b="0" lang="en-IN" sz="11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DB2</a:t>
                      </a:r>
                      <a:r>
                        <a:rPr b="0" lang="en-IN" sz="1100" spc="-1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10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Client</a:t>
                      </a:r>
                      <a:endParaRPr b="0" lang="en-IN" sz="1100" spc="-1" strike="noStrike">
                        <a:latin typeface="Arial"/>
                      </a:endParaRPr>
                    </a:p>
                  </a:txBody>
                  <a:tcPr marL="91440" marR="91440">
                    <a:lnR w="12240">
                      <a:solidFill>
                        <a:srgbClr val="91be77"/>
                      </a:solidFill>
                    </a:lnR>
                    <a:lnT w="12240">
                      <a:solidFill>
                        <a:srgbClr val="91be77"/>
                      </a:solidFill>
                    </a:lnT>
                    <a:lnB w="12240">
                      <a:solidFill>
                        <a:srgbClr val="91be77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8" name="CustomShape 4"/>
          <p:cNvSpPr/>
          <p:nvPr/>
        </p:nvSpPr>
        <p:spPr>
          <a:xfrm>
            <a:off x="834120" y="3958560"/>
            <a:ext cx="326700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Database Executables</a:t>
            </a:r>
            <a:r>
              <a:rPr b="0" lang="en-IN" sz="1800" spc="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Comparison: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816480" y="1079280"/>
            <a:ext cx="6383160" cy="2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21" strike="noStrike">
                <a:solidFill>
                  <a:srgbClr val="000000"/>
                </a:solidFill>
                <a:latin typeface="Calibri"/>
              </a:rPr>
              <a:t>Terminology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&amp;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Concept</a:t>
            </a:r>
            <a:r>
              <a:rPr b="0" lang="en-IN" sz="1800" spc="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Comparison: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764640" y="488520"/>
            <a:ext cx="8229600" cy="61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MAJOR DATATYPES IN MONGODB 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764640" y="1236240"/>
            <a:ext cx="1823040" cy="48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3240" bIns="0">
            <a:spAutoFit/>
          </a:bodyPr>
          <a:p>
            <a:pPr marL="355680" indent="-342720">
              <a:lnSpc>
                <a:spcPct val="100000"/>
              </a:lnSpc>
              <a:spcBef>
                <a:spcPts val="734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String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35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Integer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49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Boolean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35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Double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35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Min/Max</a:t>
            </a:r>
            <a:r>
              <a:rPr b="0" lang="en-IN" sz="1500" spc="-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21" strike="noStrike">
                <a:solidFill>
                  <a:srgbClr val="000000"/>
                </a:solidFill>
                <a:latin typeface="Calibri"/>
              </a:rPr>
              <a:t>keys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49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en-IN" sz="1500" spc="-15" strike="noStrike">
                <a:solidFill>
                  <a:srgbClr val="000000"/>
                </a:solidFill>
                <a:latin typeface="Calibri"/>
              </a:rPr>
              <a:t>Arrays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35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Timestamp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Object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46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5680"/>
                <a:tab algn="l" pos="356400"/>
              </a:tabLst>
            </a:pP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Null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6400"/>
              </a:tabLst>
            </a:pP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Symbol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35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6400"/>
              </a:tabLst>
            </a:pP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Date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46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640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ObjectID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41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6400"/>
              </a:tabLst>
            </a:pP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Binary</a:t>
            </a:r>
            <a:r>
              <a:rPr b="0" lang="en-IN" sz="1500" spc="-3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data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35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640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Code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649"/>
              </a:spcBef>
              <a:buClr>
                <a:srgbClr val="ffffff"/>
              </a:buClr>
              <a:buFont typeface="StarSymbol"/>
              <a:buAutoNum type="arabicPeriod"/>
              <a:tabLst>
                <a:tab algn="l" pos="35640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Regular</a:t>
            </a:r>
            <a:r>
              <a:rPr b="0" lang="en-IN" sz="1500" spc="-6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expression</a:t>
            </a:r>
            <a:endParaRPr b="0" lang="en-IN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919440" y="375840"/>
            <a:ext cx="448056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4400" spc="1" strike="noStrike" u="sng">
                <a:solidFill>
                  <a:srgbClr val="000000"/>
                </a:solidFill>
                <a:uFillTx/>
                <a:latin typeface="DejaVu Sans"/>
              </a:rPr>
              <a:t>B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a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c</a:t>
            </a:r>
            <a:r>
              <a:rPr b="1" lang="en-IN" sz="4400" spc="1" strike="noStrike" u="sng">
                <a:solidFill>
                  <a:srgbClr val="000000"/>
                </a:solidFill>
                <a:uFillTx/>
                <a:latin typeface="DejaVu Sans"/>
              </a:rPr>
              <a:t>k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g</a:t>
            </a:r>
            <a:r>
              <a:rPr b="1" lang="en-IN" sz="4400" spc="-106" strike="noStrike" u="sng">
                <a:solidFill>
                  <a:srgbClr val="000000"/>
                </a:solidFill>
                <a:uFillTx/>
                <a:latin typeface="DejaVu Sans"/>
              </a:rPr>
              <a:t>r</a:t>
            </a:r>
            <a:r>
              <a:rPr b="1" lang="en-IN" sz="4400" spc="1" strike="noStrike" u="sng">
                <a:solidFill>
                  <a:srgbClr val="000000"/>
                </a:solidFill>
                <a:uFillTx/>
                <a:latin typeface="DejaVu Sans"/>
              </a:rPr>
              <a:t>o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u</a:t>
            </a:r>
            <a:r>
              <a:rPr b="1" lang="en-IN" sz="4400" spc="1" strike="noStrike" u="sng">
                <a:solidFill>
                  <a:srgbClr val="000000"/>
                </a:solidFill>
                <a:uFillTx/>
                <a:latin typeface="DejaVu Sans"/>
              </a:rPr>
              <a:t>n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3160080" y="1562760"/>
            <a:ext cx="538380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8160">
              <a:lnSpc>
                <a:spcPct val="100000"/>
              </a:lnSpc>
              <a:spcBef>
                <a:spcPts val="99"/>
              </a:spcBef>
            </a:pPr>
            <a:r>
              <a:rPr b="0" lang="en-IN" sz="2629" spc="55" strike="noStrike" baseline="20000">
                <a:solidFill>
                  <a:srgbClr val="000000"/>
                </a:solidFill>
                <a:latin typeface="OpenSymbol"/>
              </a:rPr>
              <a:t> </a:t>
            </a:r>
            <a:r>
              <a:rPr b="0" lang="en-IN" sz="2900" spc="-7" strike="noStrike">
                <a:solidFill>
                  <a:srgbClr val="000000"/>
                </a:solidFill>
                <a:latin typeface="DejaVu Sans"/>
              </a:rPr>
              <a:t>Rise </a:t>
            </a:r>
            <a:r>
              <a:rPr b="0" lang="en-IN" sz="2900" spc="-1" strike="noStrike">
                <a:solidFill>
                  <a:srgbClr val="000000"/>
                </a:solidFill>
                <a:latin typeface="DejaVu Sans"/>
              </a:rPr>
              <a:t>of </a:t>
            </a:r>
            <a:r>
              <a:rPr b="0" lang="en-IN" sz="2900" spc="-7" strike="noStrike">
                <a:solidFill>
                  <a:srgbClr val="000000"/>
                </a:solidFill>
                <a:latin typeface="DejaVu Sans"/>
              </a:rPr>
              <a:t>RDBMS Why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-585000" y="4599720"/>
            <a:ext cx="159840" cy="2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0" lang="en-IN" sz="1800" spc="245" strike="noStrike">
                <a:solidFill>
                  <a:srgbClr val="000000"/>
                </a:solidFill>
                <a:latin typeface="OpenSymbol"/>
              </a:rPr>
              <a:t>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2956680" y="2117160"/>
            <a:ext cx="7223760" cy="80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600" spc="-1" strike="noStrike">
                <a:solidFill>
                  <a:srgbClr val="000000"/>
                </a:solidFill>
                <a:latin typeface="DejaVu Sans"/>
              </a:rPr>
              <a:t>Persistence, Integration, SQL, Tx  Mgt, Reporting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51" name="CustomShape 5"/>
          <p:cNvSpPr/>
          <p:nvPr/>
        </p:nvSpPr>
        <p:spPr>
          <a:xfrm>
            <a:off x="-917280" y="6713280"/>
            <a:ext cx="159840" cy="2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0" lang="en-IN" sz="1800" spc="245" strike="noStrike">
                <a:solidFill>
                  <a:srgbClr val="000000"/>
                </a:solidFill>
                <a:latin typeface="OpenSymbol"/>
              </a:rPr>
              <a:t>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" name="CustomShape 6"/>
          <p:cNvSpPr/>
          <p:nvPr/>
        </p:nvSpPr>
        <p:spPr>
          <a:xfrm>
            <a:off x="2922480" y="3350160"/>
            <a:ext cx="7279200" cy="11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495360" indent="-45684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IN" sz="2600" spc="-7" strike="noStrike">
                <a:solidFill>
                  <a:srgbClr val="000000"/>
                </a:solidFill>
                <a:latin typeface="DejaVu Sans"/>
              </a:rPr>
              <a:t>Rise </a:t>
            </a:r>
            <a:r>
              <a:rPr b="0" lang="en-IN" sz="2600" spc="-1" strike="noStrike">
                <a:solidFill>
                  <a:srgbClr val="000000"/>
                </a:solidFill>
                <a:latin typeface="DejaVu Sans"/>
              </a:rPr>
              <a:t>of </a:t>
            </a:r>
            <a:r>
              <a:rPr b="0" lang="en-IN" sz="2600" spc="-7" strike="noStrike">
                <a:solidFill>
                  <a:srgbClr val="000000"/>
                </a:solidFill>
                <a:latin typeface="DejaVu Sans"/>
              </a:rPr>
              <a:t>OO</a:t>
            </a:r>
            <a:r>
              <a:rPr b="0" lang="en-IN" sz="2600" spc="-2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600" spc="-7" strike="noStrike">
                <a:solidFill>
                  <a:srgbClr val="000000"/>
                </a:solidFill>
                <a:latin typeface="DejaVu Sans"/>
              </a:rPr>
              <a:t>Database</a:t>
            </a:r>
            <a:endParaRPr b="0" lang="en-IN" sz="2600" spc="-1" strike="noStrike">
              <a:latin typeface="Arial"/>
            </a:endParaRPr>
          </a:p>
          <a:p>
            <a:pPr marL="312480" indent="-228600">
              <a:lnSpc>
                <a:spcPct val="100000"/>
              </a:lnSpc>
              <a:buClr>
                <a:srgbClr val="dc7f46"/>
              </a:buClr>
              <a:buSzPct val="74000"/>
              <a:buFont typeface="Wingdings" charset="2"/>
              <a:buChar char=""/>
              <a:tabLst>
                <a:tab algn="l" pos="312480"/>
              </a:tabLst>
            </a:pPr>
            <a:r>
              <a:rPr b="0" lang="en-IN" sz="2300" spc="-1" strike="noStrike">
                <a:solidFill>
                  <a:srgbClr val="000000"/>
                </a:solidFill>
                <a:latin typeface="DejaVu Sans"/>
              </a:rPr>
              <a:t>Don’t </a:t>
            </a:r>
            <a:r>
              <a:rPr b="0" lang="en-IN" sz="2300" spc="-15" strike="noStrike">
                <a:solidFill>
                  <a:srgbClr val="000000"/>
                </a:solidFill>
                <a:latin typeface="DejaVu Sans"/>
              </a:rPr>
              <a:t>really</a:t>
            </a:r>
            <a:r>
              <a:rPr b="0" lang="en-IN" sz="2300" spc="-12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300" spc="-15" strike="noStrike">
                <a:solidFill>
                  <a:srgbClr val="000000"/>
                </a:solidFill>
                <a:latin typeface="DejaVu Sans"/>
              </a:rPr>
              <a:t>picked…</a:t>
            </a:r>
            <a:endParaRPr b="0" lang="en-IN" sz="2300" spc="-1" strike="noStrike">
              <a:latin typeface="Arial"/>
            </a:endParaRPr>
          </a:p>
          <a:p>
            <a:pPr marL="312480" indent="-228600">
              <a:lnSpc>
                <a:spcPct val="100000"/>
              </a:lnSpc>
              <a:buClr>
                <a:srgbClr val="dc7f46"/>
              </a:buClr>
              <a:buSzPct val="74000"/>
              <a:buFont typeface="Wingdings" charset="2"/>
              <a:buChar char=""/>
              <a:tabLst>
                <a:tab algn="l" pos="312480"/>
              </a:tabLst>
            </a:pPr>
            <a:r>
              <a:rPr b="0" lang="en-IN" sz="2300" spc="-1" strike="noStrike">
                <a:solidFill>
                  <a:srgbClr val="000000"/>
                </a:solidFill>
                <a:latin typeface="DejaVu Sans"/>
              </a:rPr>
              <a:t>RDBMS </a:t>
            </a:r>
            <a:r>
              <a:rPr b="0" lang="en-IN" sz="2300" spc="-7" strike="noStrike">
                <a:solidFill>
                  <a:srgbClr val="000000"/>
                </a:solidFill>
                <a:latin typeface="DejaVu Sans"/>
              </a:rPr>
              <a:t>still dominant</a:t>
            </a:r>
            <a:r>
              <a:rPr b="0" lang="en-IN" sz="2300" spc="-2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300" spc="-171" strike="noStrike">
                <a:solidFill>
                  <a:srgbClr val="000000"/>
                </a:solidFill>
                <a:latin typeface="DejaVu Sans"/>
              </a:rPr>
              <a:t>technologies</a:t>
            </a:r>
            <a:endParaRPr b="0" lang="en-IN" sz="2300" spc="-1" strike="noStrike">
              <a:latin typeface="Arial"/>
            </a:endParaRPr>
          </a:p>
        </p:txBody>
      </p:sp>
      <p:sp>
        <p:nvSpPr>
          <p:cNvPr id="53" name="CustomShape 7"/>
          <p:cNvSpPr/>
          <p:nvPr/>
        </p:nvSpPr>
        <p:spPr>
          <a:xfrm>
            <a:off x="-997560" y="5298480"/>
            <a:ext cx="159840" cy="2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0" lang="en-IN" sz="1800" spc="245" strike="noStrike">
                <a:solidFill>
                  <a:srgbClr val="000000"/>
                </a:solidFill>
                <a:latin typeface="OpenSymbol"/>
              </a:rPr>
              <a:t>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" name="CustomShape 8"/>
          <p:cNvSpPr/>
          <p:nvPr/>
        </p:nvSpPr>
        <p:spPr>
          <a:xfrm>
            <a:off x="2956680" y="4889520"/>
            <a:ext cx="2523240" cy="4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2600" spc="-7" strike="noStrike">
                <a:solidFill>
                  <a:srgbClr val="000000"/>
                </a:solidFill>
                <a:latin typeface="DejaVu Sans"/>
              </a:rPr>
              <a:t>Now</a:t>
            </a:r>
            <a:r>
              <a:rPr b="1" lang="en-IN" sz="2600" spc="-75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IN" sz="2600" spc="-7" strike="noStrike">
                <a:solidFill>
                  <a:srgbClr val="000000"/>
                </a:solidFill>
                <a:latin typeface="DejaVu Sans"/>
              </a:rPr>
              <a:t>What?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55" name="CustomShape 9"/>
          <p:cNvSpPr/>
          <p:nvPr/>
        </p:nvSpPr>
        <p:spPr>
          <a:xfrm>
            <a:off x="643680" y="1562760"/>
            <a:ext cx="1310760" cy="45183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381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10"/>
          <p:cNvSpPr/>
          <p:nvPr/>
        </p:nvSpPr>
        <p:spPr>
          <a:xfrm>
            <a:off x="9235440" y="2612520"/>
            <a:ext cx="2637360" cy="32083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3816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764640" y="1090800"/>
            <a:ext cx="7586280" cy="36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99160" indent="-28620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ObjectId in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is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same as the primary </a:t>
            </a:r>
            <a:r>
              <a:rPr b="0" lang="en-IN" sz="1800" spc="-26" strike="noStrike">
                <a:solidFill>
                  <a:srgbClr val="000000"/>
                </a:solidFill>
                <a:latin typeface="Calibri"/>
              </a:rPr>
              <a:t>key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conventional 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RDBMS.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1009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 by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default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set by MongoDB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every document that is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created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inside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any 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collection.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995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ObjectIds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are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small, unique,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fast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generate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and</a:t>
            </a:r>
            <a:r>
              <a:rPr b="0" lang="en-IN" sz="1800" spc="10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ordered.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995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ObjectId</a:t>
            </a:r>
            <a:r>
              <a:rPr b="0" lang="en-IN" sz="1800" spc="6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values</a:t>
            </a:r>
            <a:r>
              <a:rPr b="0" lang="en-IN" sz="1800" spc="8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comprises</a:t>
            </a:r>
            <a:r>
              <a:rPr b="0" lang="en-IN" sz="1800" spc="8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of</a:t>
            </a:r>
            <a:r>
              <a:rPr b="0" lang="en-IN" sz="1800" spc="7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IN" sz="1800" spc="6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12</a:t>
            </a:r>
            <a:r>
              <a:rPr b="0" lang="en-IN" sz="1800" spc="6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bytes</a:t>
            </a:r>
            <a:r>
              <a:rPr b="0" lang="en-IN" sz="1800" spc="8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hexadecimal</a:t>
            </a:r>
            <a:r>
              <a:rPr b="0" lang="en-IN" sz="1800" spc="7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number</a:t>
            </a:r>
            <a:r>
              <a:rPr b="0" lang="en-IN" sz="1800" spc="6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which</a:t>
            </a:r>
            <a:r>
              <a:rPr b="0" lang="en-IN" sz="1800" spc="8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1800" spc="7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unique</a:t>
            </a:r>
            <a:endParaRPr b="0" lang="en-IN" sz="1800" spc="-1" strike="noStrike">
              <a:latin typeface="Arial"/>
            </a:endParaRPr>
          </a:p>
          <a:p>
            <a:pPr marL="299160">
              <a:lnSpc>
                <a:spcPct val="100000"/>
              </a:lnSpc>
              <a:tabLst>
                <a:tab algn="l" pos="299160"/>
                <a:tab algn="l" pos="299880"/>
              </a:tabLst>
            </a:pP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every</a:t>
            </a:r>
            <a:r>
              <a:rPr b="0" lang="en-IN" sz="1800" spc="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document.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1009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_id: ObjectId(4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bytes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timestamp,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3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bytes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machine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id,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2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bytes process</a:t>
            </a:r>
            <a:r>
              <a:rPr b="0" lang="en-IN" sz="1800" spc="14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id,</a:t>
            </a:r>
            <a:endParaRPr b="0" lang="en-IN" sz="1800" spc="-1" strike="noStrike">
              <a:latin typeface="Arial"/>
            </a:endParaRPr>
          </a:p>
          <a:p>
            <a:pPr marL="455760" indent="-443160">
              <a:lnSpc>
                <a:spcPct val="100000"/>
              </a:lnSpc>
              <a:spcBef>
                <a:spcPts val="995"/>
              </a:spcBef>
              <a:buClr>
                <a:srgbClr val="ffffff"/>
              </a:buClr>
              <a:buFont typeface="Arial"/>
              <a:buChar char="•"/>
              <a:tabLst>
                <a:tab algn="l" pos="455760"/>
                <a:tab algn="l" pos="4564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3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bytes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counter)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764640" y="4237560"/>
            <a:ext cx="7088400" cy="12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299160" indent="-286200">
              <a:lnSpc>
                <a:spcPct val="100000"/>
              </a:lnSpc>
              <a:spcBef>
                <a:spcPts val="96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Calibri"/>
              </a:rPr>
              <a:t>"_id":</a:t>
            </a:r>
            <a:r>
              <a:rPr b="0" lang="en-IN" sz="2800" spc="5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Calibri"/>
              </a:rPr>
              <a:t>ObjectId("5901832c91427cac52e9ea8f")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895320" y="358200"/>
            <a:ext cx="6363000" cy="11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1" strike="noStrike" u="sng">
                <a:solidFill>
                  <a:srgbClr val="000000"/>
                </a:solidFill>
                <a:uFillTx/>
                <a:latin typeface="Arial"/>
              </a:rPr>
              <a:t>WHAT IS objectId (_id) ?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764640" y="409680"/>
            <a:ext cx="7520760" cy="5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22000" y="1164240"/>
            <a:ext cx="7412400" cy="26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3920" bIns="0">
            <a:spAutoFit/>
          </a:bodyPr>
          <a:p>
            <a:pPr marL="299160" indent="-286200">
              <a:lnSpc>
                <a:spcPts val="1939"/>
              </a:lnSpc>
              <a:spcBef>
                <a:spcPts val="346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The basic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operations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every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database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comprises of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following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four 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operations:</a:t>
            </a:r>
            <a:endParaRPr b="0" lang="en-IN" sz="1800" spc="-1" strike="noStrike">
              <a:latin typeface="Arial"/>
            </a:endParaRPr>
          </a:p>
          <a:p>
            <a:pPr marL="469800">
              <a:lnSpc>
                <a:spcPts val="3589"/>
              </a:lnSpc>
              <a:spcBef>
                <a:spcPts val="190"/>
              </a:spcBef>
              <a:tabLst>
                <a:tab algn="l" pos="299160"/>
                <a:tab algn="l" pos="299880"/>
              </a:tabLst>
            </a:pPr>
            <a:r>
              <a:rPr b="1" lang="en-IN" sz="2400" spc="-7" strike="noStrike">
                <a:solidFill>
                  <a:srgbClr val="000000"/>
                </a:solidFill>
                <a:latin typeface="Calibri"/>
              </a:rPr>
              <a:t>CRUD</a:t>
            </a:r>
            <a:endParaRPr b="0" lang="en-IN" sz="2400" spc="-1" strike="noStrike">
              <a:latin typeface="Arial"/>
            </a:endParaRPr>
          </a:p>
          <a:p>
            <a:pPr marL="299160" indent="-286200" algn="just">
              <a:lnSpc>
                <a:spcPts val="1939"/>
              </a:lnSpc>
              <a:spcBef>
                <a:spcPts val="1066"/>
              </a:spcBef>
              <a:buClr>
                <a:srgbClr val="ffffff"/>
              </a:buClr>
              <a:buFont typeface="Arial"/>
              <a:buChar char="•"/>
              <a:tabLst>
                <a:tab algn="l" pos="2998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these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four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basic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operations are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achieved using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unique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style 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of writing.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But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before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actually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starting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data, you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must </a:t>
            </a:r>
            <a:r>
              <a:rPr b="0" lang="en-IN" sz="1800" spc="-21" strike="noStrike">
                <a:solidFill>
                  <a:srgbClr val="000000"/>
                </a:solidFill>
                <a:latin typeface="Calibri"/>
              </a:rPr>
              <a:t>first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create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 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database.</a:t>
            </a:r>
            <a:endParaRPr b="0" lang="en-IN" sz="1800" spc="-1" strike="noStrike">
              <a:latin typeface="Arial"/>
            </a:endParaRPr>
          </a:p>
          <a:p>
            <a:pPr marL="299160" indent="-286200" algn="just">
              <a:lnSpc>
                <a:spcPct val="100000"/>
              </a:lnSpc>
              <a:spcBef>
                <a:spcPts val="760"/>
              </a:spcBef>
              <a:buClr>
                <a:srgbClr val="ffffff"/>
              </a:buClr>
              <a:buFont typeface="Arial"/>
              <a:buChar char="•"/>
              <a:tabLst>
                <a:tab algn="l" pos="29988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MongoDB,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database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created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using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use</a:t>
            </a:r>
            <a:r>
              <a:rPr b="1" lang="en-IN" sz="1800" spc="6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command.</a:t>
            </a:r>
            <a:endParaRPr b="0" lang="en-IN" sz="1800" spc="-1" strike="noStrike">
              <a:latin typeface="Arial"/>
            </a:endParaRPr>
          </a:p>
          <a:p>
            <a:pPr marL="5804640" algn="just">
              <a:lnSpc>
                <a:spcPct val="100000"/>
              </a:lnSpc>
              <a:spcBef>
                <a:spcPts val="794"/>
              </a:spcBef>
              <a:tabLst>
                <a:tab algn="l" pos="29988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764640" y="409680"/>
            <a:ext cx="7399800" cy="69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936720" y="1106640"/>
            <a:ext cx="7146360" cy="81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3960" bIns="0">
            <a:spAutoFit/>
          </a:bodyPr>
          <a:p>
            <a:pPr marL="12600">
              <a:lnSpc>
                <a:spcPct val="100000"/>
              </a:lnSpc>
              <a:spcBef>
                <a:spcPts val="740"/>
              </a:spcBef>
            </a:pPr>
            <a:r>
              <a:rPr b="1" lang="en-IN" sz="1500" spc="-26" strike="noStrike">
                <a:solidFill>
                  <a:srgbClr val="000000"/>
                </a:solidFill>
                <a:latin typeface="Calibri"/>
              </a:rPr>
              <a:t>STARTING 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MONGODB </a:t>
            </a:r>
            <a:r>
              <a:rPr b="1" lang="en-IN" sz="1500" spc="-21" strike="noStrike">
                <a:solidFill>
                  <a:srgbClr val="000000"/>
                </a:solidFill>
                <a:latin typeface="Calibri"/>
              </a:rPr>
              <a:t>INSTANCE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1" lang="en-IN" sz="1500" spc="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TERMINAL</a:t>
            </a:r>
            <a:endParaRPr b="0" lang="en-IN" sz="1500" spc="-1" strike="noStrike">
              <a:latin typeface="Arial"/>
            </a:endParaRPr>
          </a:p>
          <a:p>
            <a:pPr marL="355680" indent="-342720">
              <a:lnSpc>
                <a:spcPct val="80000"/>
              </a:lnSpc>
              <a:spcBef>
                <a:spcPts val="995"/>
              </a:spcBef>
              <a:tabLst>
                <a:tab algn="l" pos="0"/>
              </a:tabLst>
            </a:pP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1.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Go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the terminal </a:t>
            </a: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give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the command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mongo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there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so as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500" spc="-15" strike="noStrike">
                <a:solidFill>
                  <a:srgbClr val="000000"/>
                </a:solidFill>
                <a:latin typeface="Calibri"/>
              </a:rPr>
              <a:t>start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MongoDB 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CLI.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845280" y="5184000"/>
            <a:ext cx="7146720" cy="73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6520" bIns="0">
            <a:spAutoFit/>
          </a:bodyPr>
          <a:p>
            <a:pPr marL="299160" indent="-286200">
              <a:lnSpc>
                <a:spcPts val="1440"/>
              </a:lnSpc>
              <a:spcBef>
                <a:spcPts val="445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will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start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mongo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instance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in the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terminal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from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where you can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work on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mongodb 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fire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queries.</a:t>
            </a:r>
            <a:endParaRPr b="0" lang="en-IN" sz="1500" spc="-1" strike="noStrike">
              <a:latin typeface="Arial"/>
            </a:endParaRPr>
          </a:p>
          <a:p>
            <a:pPr marL="5804640">
              <a:lnSpc>
                <a:spcPct val="100000"/>
              </a:lnSpc>
              <a:spcBef>
                <a:spcPts val="649"/>
              </a:spcBef>
              <a:tabLst>
                <a:tab algn="l" pos="299160"/>
                <a:tab algn="l" pos="299880"/>
              </a:tabLst>
            </a:pPr>
            <a:endParaRPr b="0" lang="en-IN" sz="15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1080000" y="2304000"/>
            <a:ext cx="6956280" cy="26420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764640" y="409680"/>
            <a:ext cx="8285760" cy="5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865080" y="1067040"/>
            <a:ext cx="7373520" cy="163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6400" bIns="0">
            <a:spAutoFit/>
          </a:bodyPr>
          <a:p>
            <a:pPr marL="60840">
              <a:lnSpc>
                <a:spcPct val="100000"/>
              </a:lnSpc>
              <a:spcBef>
                <a:spcPts val="680"/>
              </a:spcBef>
            </a:pPr>
            <a:r>
              <a:rPr b="0" i="1" lang="en-IN" sz="1700" spc="-1" strike="noStrike">
                <a:solidFill>
                  <a:srgbClr val="000000"/>
                </a:solidFill>
                <a:latin typeface="Calibri"/>
              </a:rPr>
              <a:t>…</a:t>
            </a:r>
            <a:r>
              <a:rPr b="0" i="1" lang="en-IN" sz="1700" spc="-1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0" i="1" lang="en-IN" sz="1700" spc="-7" strike="noStrike">
                <a:solidFill>
                  <a:srgbClr val="000000"/>
                </a:solidFill>
                <a:latin typeface="Calibri"/>
              </a:rPr>
              <a:t> continuation</a:t>
            </a:r>
            <a:endParaRPr b="0" lang="en-IN" sz="17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90"/>
              </a:spcBef>
            </a:pPr>
            <a:r>
              <a:rPr b="1" lang="en-IN" sz="1700" spc="-26" strike="noStrike">
                <a:solidFill>
                  <a:srgbClr val="000000"/>
                </a:solidFill>
                <a:latin typeface="Calibri"/>
              </a:rPr>
              <a:t>CREATING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46" strike="noStrike">
                <a:solidFill>
                  <a:srgbClr val="000000"/>
                </a:solidFill>
                <a:latin typeface="Calibri"/>
              </a:rPr>
              <a:t>DATABASE </a:t>
            </a:r>
            <a:r>
              <a:rPr b="1" lang="en-IN" sz="1700" spc="-1" strike="noStrike">
                <a:solidFill>
                  <a:srgbClr val="000000"/>
                </a:solidFill>
                <a:latin typeface="Calibri"/>
              </a:rPr>
              <a:t>USING THE use</a:t>
            </a:r>
            <a:r>
              <a:rPr b="1" lang="en-IN" sz="1700" spc="-3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COMMAND</a:t>
            </a:r>
            <a:endParaRPr b="0" lang="en-IN" sz="1700" spc="-1" strike="noStrike">
              <a:latin typeface="Arial"/>
            </a:endParaRPr>
          </a:p>
          <a:p>
            <a:pPr marL="299160" indent="-286200" algn="just">
              <a:lnSpc>
                <a:spcPct val="80000"/>
              </a:lnSpc>
              <a:spcBef>
                <a:spcPts val="1009"/>
              </a:spcBef>
              <a:buClr>
                <a:srgbClr val="ffffff"/>
              </a:buClr>
              <a:buFont typeface="Arial"/>
              <a:buChar char="•"/>
              <a:tabLst>
                <a:tab algn="l" pos="299880"/>
              </a:tabLst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Go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to the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terminal and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write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command </a:t>
            </a:r>
            <a:r>
              <a:rPr b="0" i="1" lang="en-IN" sz="1700" spc="-12" strike="noStrike">
                <a:solidFill>
                  <a:srgbClr val="000000"/>
                </a:solidFill>
                <a:latin typeface="Calibri"/>
              </a:rPr>
              <a:t>use </a:t>
            </a:r>
            <a:r>
              <a:rPr b="0" i="1" lang="en-IN" sz="1700" spc="-7" strike="noStrike">
                <a:solidFill>
                  <a:srgbClr val="000000"/>
                </a:solidFill>
                <a:latin typeface="Calibri"/>
              </a:rPr>
              <a:t>&lt;database_name&gt;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where  database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name will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be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replaced by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name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your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database.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This will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create 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database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name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which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you</a:t>
            </a:r>
            <a:r>
              <a:rPr b="0" lang="en-IN" sz="1700" spc="-10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want.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936000" y="4562280"/>
            <a:ext cx="7373520" cy="155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4800" bIns="0">
            <a:spAutoFit/>
          </a:bodyPr>
          <a:p>
            <a:pPr marL="299160" indent="-286200" algn="just">
              <a:lnSpc>
                <a:spcPct val="80000"/>
              </a:lnSpc>
              <a:spcBef>
                <a:spcPts val="510"/>
              </a:spcBef>
              <a:buClr>
                <a:srgbClr val="ffffff"/>
              </a:buClr>
              <a:buFont typeface="Arial"/>
              <a:buChar char="•"/>
              <a:tabLst>
                <a:tab algn="l" pos="299880"/>
              </a:tabLst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Alternatively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can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be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achieved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by using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any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GUI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tool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and from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there 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</a:rPr>
              <a:t>you 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can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create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new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database.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But this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GUI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tool will 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</a:rPr>
              <a:t>first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need to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be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connected to 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host at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desired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port</a:t>
            </a:r>
            <a:r>
              <a:rPr b="0" lang="en-IN" sz="1700" spc="-9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26" strike="noStrike">
                <a:solidFill>
                  <a:srgbClr val="000000"/>
                </a:solidFill>
                <a:latin typeface="Calibri"/>
              </a:rPr>
              <a:t>number.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299880"/>
              </a:tabLst>
            </a:pPr>
            <a:endParaRPr b="0" lang="en-IN" sz="17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45"/>
              </a:spcBef>
              <a:tabLst>
                <a:tab algn="l" pos="299880"/>
              </a:tabLst>
            </a:pPr>
            <a:endParaRPr b="0" lang="en-IN" sz="1700" spc="-1" strike="noStrike">
              <a:latin typeface="Arial"/>
            </a:endParaRPr>
          </a:p>
        </p:txBody>
      </p:sp>
      <p:sp>
        <p:nvSpPr>
          <p:cNvPr id="184" name="CustomShape 4"/>
          <p:cNvSpPr/>
          <p:nvPr/>
        </p:nvSpPr>
        <p:spPr>
          <a:xfrm>
            <a:off x="1270440" y="3024000"/>
            <a:ext cx="7009560" cy="12733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764640" y="409680"/>
            <a:ext cx="7921800" cy="59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874080" y="4809960"/>
            <a:ext cx="6511320" cy="10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12600">
              <a:lnSpc>
                <a:spcPct val="139000"/>
              </a:lnSpc>
              <a:spcBef>
                <a:spcPts val="96"/>
              </a:spcBef>
            </a:pPr>
            <a:r>
              <a:rPr b="0" i="1" lang="en-IN" sz="1700" spc="-7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i="1" lang="en-IN" sz="1700" spc="-1" strike="noStrike">
                <a:solidFill>
                  <a:srgbClr val="000000"/>
                </a:solidFill>
                <a:latin typeface="Calibri"/>
              </a:rPr>
              <a:t>GUI </a:t>
            </a:r>
            <a:r>
              <a:rPr b="0" i="1" lang="en-IN" sz="1700" spc="-12" strike="noStrike">
                <a:solidFill>
                  <a:srgbClr val="000000"/>
                </a:solidFill>
                <a:latin typeface="Calibri"/>
              </a:rPr>
              <a:t>tool </a:t>
            </a:r>
            <a:r>
              <a:rPr b="0" i="1" lang="en-IN" sz="1700" spc="-7" strike="noStrike">
                <a:solidFill>
                  <a:srgbClr val="000000"/>
                </a:solidFill>
                <a:latin typeface="Calibri"/>
              </a:rPr>
              <a:t>which </a:t>
            </a:r>
            <a:r>
              <a:rPr b="0" i="1" lang="en-IN" sz="17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i="1" lang="en-IN" sz="1700" spc="-7" strike="noStrike">
                <a:solidFill>
                  <a:srgbClr val="000000"/>
                </a:solidFill>
                <a:latin typeface="Calibri"/>
              </a:rPr>
              <a:t>shown above </a:t>
            </a:r>
            <a:r>
              <a:rPr b="0" i="1" lang="en-IN" sz="17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QueryAssist  </a:t>
            </a:r>
            <a:r>
              <a:rPr b="1" i="1" lang="en-IN" sz="1700" spc="-46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can Give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name </a:t>
            </a:r>
            <a:r>
              <a:rPr b="1" i="1" lang="en-IN" sz="1700" spc="-15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i="1" lang="en-IN" sz="1700" spc="-12" strike="noStrike">
                <a:solidFill>
                  <a:srgbClr val="000000"/>
                </a:solidFill>
                <a:latin typeface="Calibri"/>
              </a:rPr>
              <a:t>instance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from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1" i="1" lang="en-IN" sz="1700" spc="1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700" spc="-12" strike="noStrike">
                <a:solidFill>
                  <a:srgbClr val="000000"/>
                </a:solidFill>
                <a:latin typeface="Calibri"/>
              </a:rPr>
              <a:t>tool.</a:t>
            </a:r>
            <a:endParaRPr b="0" lang="en-IN" sz="1700" spc="-1" strike="noStrike">
              <a:latin typeface="Arial"/>
            </a:endParaRPr>
          </a:p>
          <a:p>
            <a:pPr marL="4986000">
              <a:lnSpc>
                <a:spcPct val="100000"/>
              </a:lnSpc>
              <a:spcBef>
                <a:spcPts val="805"/>
              </a:spcBef>
            </a:pPr>
            <a:endParaRPr b="0" lang="en-IN" sz="17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95600" y="1129320"/>
            <a:ext cx="2596320" cy="34023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4"/>
          <p:cNvSpPr/>
          <p:nvPr/>
        </p:nvSpPr>
        <p:spPr>
          <a:xfrm>
            <a:off x="3551040" y="1129320"/>
            <a:ext cx="3914280" cy="34023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764640" y="409680"/>
            <a:ext cx="8444160" cy="73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874080" y="4240080"/>
            <a:ext cx="6546240" cy="14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8960" bIns="0">
            <a:spAutoFit/>
          </a:bodyPr>
          <a:p>
            <a:pPr marL="12600">
              <a:lnSpc>
                <a:spcPct val="100000"/>
              </a:lnSpc>
              <a:spcBef>
                <a:spcPts val="1094"/>
              </a:spcBef>
            </a:pPr>
            <a:r>
              <a:rPr b="0" i="1" lang="en-IN" sz="1800" spc="-12" strike="noStrike">
                <a:solidFill>
                  <a:srgbClr val="000000"/>
                </a:solidFill>
                <a:latin typeface="Calibri"/>
              </a:rPr>
              <a:t>By </a:t>
            </a:r>
            <a:r>
              <a:rPr b="0" i="1" lang="en-IN" sz="1800" spc="-7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0" i="1" lang="en-IN" sz="1800" spc="-1" strike="noStrike">
                <a:solidFill>
                  <a:srgbClr val="000000"/>
                </a:solidFill>
                <a:latin typeface="Calibri"/>
              </a:rPr>
              <a:t>way </a:t>
            </a:r>
            <a:r>
              <a:rPr b="0" i="1" lang="en-IN" sz="1800" spc="-7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i="1" lang="en-IN" sz="1800" spc="-12" strike="noStrike">
                <a:solidFill>
                  <a:srgbClr val="000000"/>
                </a:solidFill>
                <a:latin typeface="Calibri"/>
              </a:rPr>
              <a:t>can create </a:t>
            </a:r>
            <a:r>
              <a:rPr b="0" i="1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i="1" lang="en-IN" sz="1800" spc="-12" strike="noStrike">
                <a:solidFill>
                  <a:srgbClr val="000000"/>
                </a:solidFill>
                <a:latin typeface="Calibri"/>
              </a:rPr>
              <a:t>database </a:t>
            </a:r>
            <a:r>
              <a:rPr b="0" i="1" lang="en-IN" sz="1800" spc="-7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0" i="1" lang="en-IN" sz="1800" spc="7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i="1" lang="en-IN" sz="1800" spc="-7" strike="noStrike">
                <a:solidFill>
                  <a:srgbClr val="000000"/>
                </a:solidFill>
                <a:latin typeface="Calibri"/>
              </a:rPr>
              <a:t>MongoDB.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5"/>
              </a:spcBef>
            </a:pPr>
            <a:r>
              <a:rPr b="1" i="1" lang="en-IN" sz="1800" spc="-7" strike="noStrike">
                <a:solidFill>
                  <a:srgbClr val="000000"/>
                </a:solidFill>
                <a:latin typeface="Calibri"/>
              </a:rPr>
              <a:t>Observe </a:t>
            </a:r>
            <a:r>
              <a:rPr b="1" i="1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i="1" lang="en-IN" sz="1800" spc="-12" strike="noStrike">
                <a:solidFill>
                  <a:srgbClr val="000000"/>
                </a:solidFill>
                <a:latin typeface="Calibri"/>
              </a:rPr>
              <a:t>note written </a:t>
            </a:r>
            <a:r>
              <a:rPr b="1" i="1" lang="en-IN" sz="1800" spc="-1" strike="noStrike">
                <a:solidFill>
                  <a:srgbClr val="000000"/>
                </a:solidFill>
                <a:latin typeface="Calibri"/>
              </a:rPr>
              <a:t>in the </a:t>
            </a:r>
            <a:r>
              <a:rPr b="1" i="1" lang="en-IN" sz="1800" spc="-7" strike="noStrike">
                <a:solidFill>
                  <a:srgbClr val="000000"/>
                </a:solidFill>
                <a:latin typeface="Calibri"/>
              </a:rPr>
              <a:t>Create </a:t>
            </a:r>
            <a:r>
              <a:rPr b="1" i="1" lang="en-IN" sz="1800" spc="-12" strike="noStrike">
                <a:solidFill>
                  <a:srgbClr val="000000"/>
                </a:solidFill>
                <a:latin typeface="Calibri"/>
              </a:rPr>
              <a:t>Database Pop</a:t>
            </a:r>
            <a:r>
              <a:rPr b="1" i="1" lang="en-IN" sz="1800" spc="1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800" spc="-1" strike="noStrike">
                <a:solidFill>
                  <a:srgbClr val="000000"/>
                </a:solidFill>
                <a:latin typeface="Calibri"/>
              </a:rPr>
              <a:t>Up</a:t>
            </a:r>
            <a:endParaRPr b="0" lang="en-IN" sz="1800" spc="-1" strike="noStrike">
              <a:latin typeface="Arial"/>
            </a:endParaRPr>
          </a:p>
          <a:p>
            <a:pPr marL="4938480">
              <a:lnSpc>
                <a:spcPct val="100000"/>
              </a:lnSpc>
              <a:spcBef>
                <a:spcPts val="1009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795600" y="1225440"/>
            <a:ext cx="2861280" cy="30276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"/>
          <p:cNvSpPr/>
          <p:nvPr/>
        </p:nvSpPr>
        <p:spPr>
          <a:xfrm>
            <a:off x="3829680" y="1225440"/>
            <a:ext cx="3286440" cy="3027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764640" y="409680"/>
            <a:ext cx="7996320" cy="53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764640" y="1091160"/>
            <a:ext cx="4244760" cy="42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5520" bIns="0">
            <a:spAutoFit/>
          </a:bodyPr>
          <a:p>
            <a:pPr marL="12600">
              <a:lnSpc>
                <a:spcPct val="80000"/>
              </a:lnSpc>
              <a:spcBef>
                <a:spcPts val="516"/>
              </a:spcBef>
            </a:pP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NOTE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: </a:t>
            </a:r>
            <a:r>
              <a:rPr b="0" lang="en-IN" sz="1700" spc="-5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can ensure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that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your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database has 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been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created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or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not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by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using the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show  databases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or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show dbs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command. The  database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will only appear when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you have at 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least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one collection inside</a:t>
            </a:r>
            <a:r>
              <a:rPr b="0" lang="en-IN" sz="1700" spc="-9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it.</a:t>
            </a:r>
            <a:endParaRPr b="0" lang="en-IN" sz="1700" spc="-1" strike="noStrike">
              <a:latin typeface="Arial"/>
            </a:endParaRPr>
          </a:p>
          <a:p>
            <a:pPr marL="12600">
              <a:lnSpc>
                <a:spcPct val="80000"/>
              </a:lnSpc>
              <a:spcBef>
                <a:spcPts val="1006"/>
              </a:spcBef>
            </a:pPr>
            <a:r>
              <a:rPr b="1" i="1" lang="en-IN" sz="1700" spc="-66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create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collection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inside the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recently  created database, you must use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the insert 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command:</a:t>
            </a:r>
            <a:endParaRPr b="0" lang="en-IN" sz="1700" spc="-1" strike="noStrike">
              <a:latin typeface="Arial"/>
            </a:endParaRPr>
          </a:p>
          <a:p>
            <a:pPr marL="1148040" indent="-1010160">
              <a:lnSpc>
                <a:spcPts val="1820"/>
              </a:lnSpc>
              <a:spcBef>
                <a:spcPts val="975"/>
              </a:spcBef>
              <a:tabLst>
                <a:tab algn="l" pos="0"/>
              </a:tabLst>
            </a:pP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db.employee.insert({'name': 'John Doe',  </a:t>
            </a:r>
            <a:r>
              <a:rPr b="1" i="1" lang="en-IN" sz="1900" spc="-7" strike="noStrike">
                <a:solidFill>
                  <a:srgbClr val="000000"/>
                </a:solidFill>
                <a:latin typeface="Calibri"/>
              </a:rPr>
              <a:t>'empId':</a:t>
            </a: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900" spc="-7" strike="noStrike">
                <a:solidFill>
                  <a:srgbClr val="000000"/>
                </a:solidFill>
                <a:latin typeface="Calibri"/>
              </a:rPr>
              <a:t>'HL0014’});</a:t>
            </a:r>
            <a:endParaRPr b="0" lang="en-IN" sz="1900" spc="-1" strike="noStrike">
              <a:latin typeface="Arial"/>
            </a:endParaRPr>
          </a:p>
          <a:p>
            <a:pPr marL="12600" indent="-1010160">
              <a:lnSpc>
                <a:spcPct val="80000"/>
              </a:lnSpc>
              <a:spcBef>
                <a:spcPts val="1020"/>
              </a:spcBef>
              <a:tabLst>
                <a:tab algn="l" pos="0"/>
              </a:tabLst>
            </a:pP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Now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when </a:t>
            </a:r>
            <a:r>
              <a:rPr b="0" lang="en-IN" sz="1900" spc="-15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hit the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show dbs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or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show  databases command,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it will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show your  database.</a:t>
            </a:r>
            <a:endParaRPr b="0" lang="en-IN" sz="1900" spc="-1" strike="noStrike">
              <a:latin typeface="Arial"/>
            </a:endParaRPr>
          </a:p>
          <a:p>
            <a:pPr marL="12600" indent="-1010160">
              <a:lnSpc>
                <a:spcPct val="100000"/>
              </a:lnSpc>
              <a:spcBef>
                <a:spcPts val="11"/>
              </a:spcBef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  <a:p>
            <a:pPr marL="2719800" indent="-1010160">
              <a:lnSpc>
                <a:spcPct val="100000"/>
              </a:lnSpc>
              <a:tabLst>
                <a:tab algn="l" pos="0"/>
              </a:tabLst>
            </a:pPr>
            <a:endParaRPr b="0" lang="en-IN" sz="19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5247000" y="1149120"/>
            <a:ext cx="2306520" cy="3868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764640" y="409680"/>
            <a:ext cx="8091000" cy="115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959760" y="1154160"/>
            <a:ext cx="4247280" cy="43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2080" bIns="0">
            <a:spAutoFit/>
          </a:bodyPr>
          <a:p>
            <a:pPr marL="12600">
              <a:lnSpc>
                <a:spcPct val="100000"/>
              </a:lnSpc>
              <a:spcBef>
                <a:spcPts val="646"/>
              </a:spcBef>
            </a:pPr>
            <a:r>
              <a:rPr b="1" lang="en-IN" sz="1900" spc="-12" strike="noStrike">
                <a:solidFill>
                  <a:srgbClr val="000000"/>
                </a:solidFill>
                <a:latin typeface="Calibri"/>
              </a:rPr>
              <a:t>DROPPING </a:t>
            </a:r>
            <a:r>
              <a:rPr b="1" lang="en-IN" sz="1900" spc="-7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IN" sz="1900" spc="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900" spc="-52" strike="noStrike">
                <a:solidFill>
                  <a:srgbClr val="000000"/>
                </a:solidFill>
                <a:latin typeface="Calibri"/>
              </a:rPr>
              <a:t>DATABASE</a:t>
            </a:r>
            <a:endParaRPr b="0" lang="en-IN" sz="1900" spc="-1" strike="noStrike">
              <a:latin typeface="Arial"/>
            </a:endParaRPr>
          </a:p>
          <a:p>
            <a:pPr marL="12600">
              <a:lnSpc>
                <a:spcPts val="1820"/>
              </a:lnSpc>
              <a:spcBef>
                <a:spcPts val="984"/>
              </a:spcBef>
            </a:pPr>
            <a:r>
              <a:rPr b="0" lang="en-IN" sz="1900" spc="-9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900" spc="-15" strike="noStrike">
                <a:solidFill>
                  <a:srgbClr val="000000"/>
                </a:solidFill>
                <a:latin typeface="Calibri"/>
              </a:rPr>
              <a:t>drop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database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in MongoDB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need  </a:t>
            </a:r>
            <a:r>
              <a:rPr b="0" lang="en-IN" sz="1900" spc="-15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type the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following</a:t>
            </a:r>
            <a:r>
              <a:rPr b="0" lang="en-IN" sz="1900" spc="6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command.</a:t>
            </a:r>
            <a:endParaRPr b="0" lang="en-IN" sz="1900" spc="-1" strike="noStrike">
              <a:latin typeface="Arial"/>
            </a:endParaRPr>
          </a:p>
          <a:p>
            <a:pPr marL="1179720">
              <a:lnSpc>
                <a:spcPct val="100000"/>
              </a:lnSpc>
              <a:spcBef>
                <a:spcPts val="570"/>
              </a:spcBef>
            </a:pP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db.dropDatabase()</a:t>
            </a:r>
            <a:endParaRPr b="0" lang="en-IN" sz="1900" spc="-1" strike="noStrike">
              <a:latin typeface="Arial"/>
            </a:endParaRPr>
          </a:p>
          <a:p>
            <a:pPr marL="12600" algn="just">
              <a:lnSpc>
                <a:spcPct val="80000"/>
              </a:lnSpc>
              <a:spcBef>
                <a:spcPts val="1006"/>
              </a:spcBef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This will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drop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the selected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database.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If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database 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is not selected then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will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delete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default 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‘test’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database.</a:t>
            </a:r>
            <a:endParaRPr b="0" lang="en-IN" sz="1700" spc="-1" strike="noStrike">
              <a:latin typeface="Arial"/>
            </a:endParaRPr>
          </a:p>
          <a:p>
            <a:pPr marL="12600" algn="just">
              <a:lnSpc>
                <a:spcPct val="80000"/>
              </a:lnSpc>
              <a:spcBef>
                <a:spcPts val="995"/>
              </a:spcBef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Now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can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check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through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show dbs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or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show  databases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command, that your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created 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database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1700" spc="-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dropped.</a:t>
            </a:r>
            <a:endParaRPr b="0" lang="en-IN" sz="1700" spc="-1" strike="noStrike">
              <a:latin typeface="Arial"/>
            </a:endParaRPr>
          </a:p>
          <a:p>
            <a:pPr marL="12600" algn="just">
              <a:lnSpc>
                <a:spcPct val="80000"/>
              </a:lnSpc>
              <a:spcBef>
                <a:spcPts val="1009"/>
              </a:spcBef>
            </a:pPr>
            <a:r>
              <a:rPr b="0" lang="en-IN" sz="1700" spc="-5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can clearly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see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in the picture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that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 </a:t>
            </a:r>
            <a:r>
              <a:rPr b="1" lang="en-IN" sz="1900" spc="-7" strike="noStrike">
                <a:solidFill>
                  <a:srgbClr val="000000"/>
                </a:solidFill>
                <a:latin typeface="Calibri"/>
              </a:rPr>
              <a:t>habileMongo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database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is now not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listed.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It 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was dropped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using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command</a:t>
            </a:r>
            <a:r>
              <a:rPr b="0" lang="en-IN" sz="1700" spc="-10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above.</a:t>
            </a:r>
            <a:endParaRPr b="0" lang="en-IN" sz="1700" spc="-1" strike="noStrike">
              <a:latin typeface="Arial"/>
            </a:endParaRPr>
          </a:p>
          <a:p>
            <a:pPr marL="2719800" algn="just">
              <a:lnSpc>
                <a:spcPct val="100000"/>
              </a:lnSpc>
              <a:spcBef>
                <a:spcPts val="584"/>
              </a:spcBef>
            </a:pPr>
            <a:endParaRPr b="0" lang="en-IN" sz="17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5402520" y="1027080"/>
            <a:ext cx="2335680" cy="38854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764640" y="409680"/>
            <a:ext cx="8304480" cy="59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64280" y="1241640"/>
            <a:ext cx="6588000" cy="207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spAutoFit/>
          </a:bodyPr>
          <a:p>
            <a:pPr marL="12600">
              <a:lnSpc>
                <a:spcPts val="1939"/>
              </a:lnSpc>
              <a:spcBef>
                <a:spcPts val="105"/>
              </a:spcBef>
            </a:pP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For previous </a:t>
            </a:r>
            <a:r>
              <a:rPr b="0" lang="en-IN" sz="1700" spc="-21" strike="noStrike">
                <a:solidFill>
                  <a:srgbClr val="000000"/>
                </a:solidFill>
                <a:latin typeface="Calibri"/>
              </a:rPr>
              <a:t>operation’s</a:t>
            </a:r>
            <a:r>
              <a:rPr b="0" lang="en-IN" sz="1700" spc="33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result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be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visible, one must 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</a:rPr>
              <a:t>first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create</a:t>
            </a:r>
            <a:r>
              <a:rPr b="0" lang="en-IN" sz="1700" spc="20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a</a:t>
            </a:r>
            <a:endParaRPr b="0" lang="en-IN" sz="1700" spc="-1" strike="noStrike">
              <a:latin typeface="Arial"/>
            </a:endParaRPr>
          </a:p>
          <a:p>
            <a:pPr marL="12600">
              <a:lnSpc>
                <a:spcPts val="1939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collection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inside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it. 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</a:rPr>
              <a:t>So, let’s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start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with CRUD</a:t>
            </a:r>
            <a:r>
              <a:rPr b="0" lang="en-IN" sz="1700" spc="-7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operations.</a:t>
            </a:r>
            <a:endParaRPr b="0" lang="en-IN" sz="17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99"/>
              </a:spcBef>
            </a:pPr>
            <a:r>
              <a:rPr b="1" lang="en-IN" sz="3300" spc="-55" strike="noStrike">
                <a:solidFill>
                  <a:srgbClr val="000000"/>
                </a:solidFill>
                <a:latin typeface="Calibri"/>
              </a:rPr>
              <a:t>CREATE</a:t>
            </a:r>
            <a:endParaRPr b="0" lang="en-IN" sz="33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90"/>
              </a:spcBef>
            </a:pP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creating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a collection use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following</a:t>
            </a:r>
            <a:r>
              <a:rPr b="0" lang="en-IN" sz="1700" spc="-9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command</a:t>
            </a:r>
            <a:endParaRPr b="0" lang="en-IN" sz="17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760"/>
              </a:spcBef>
            </a:pP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db.createCollection(name,</a:t>
            </a:r>
            <a:r>
              <a:rPr b="1" i="1" lang="en-IN" sz="1900" spc="3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options)</a:t>
            </a:r>
            <a:endParaRPr b="0" lang="en-IN" sz="1900" spc="-1" strike="noStrike">
              <a:latin typeface="Arial"/>
            </a:endParaRPr>
          </a:p>
        </p:txBody>
      </p:sp>
      <p:graphicFrame>
        <p:nvGraphicFramePr>
          <p:cNvPr id="201" name="Table 3"/>
          <p:cNvGraphicFramePr/>
          <p:nvPr/>
        </p:nvGraphicFramePr>
        <p:xfrm>
          <a:off x="1172520" y="3944160"/>
          <a:ext cx="6519600" cy="1246320"/>
        </p:xfrm>
        <a:graphic>
          <a:graphicData uri="http://schemas.openxmlformats.org/drawingml/2006/table">
            <a:tbl>
              <a:tblPr/>
              <a:tblGrid>
                <a:gridCol w="1618920"/>
                <a:gridCol w="1618920"/>
                <a:gridCol w="3282120"/>
              </a:tblGrid>
              <a:tr h="25164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Parameter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Type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Description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</a:tr>
              <a:tr h="41148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Name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String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It is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the name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of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the collection that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is to be</a:t>
                      </a:r>
                      <a:r>
                        <a:rPr b="0" lang="en-IN" sz="1050" spc="-52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created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</a:tr>
              <a:tr h="58356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Options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Document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Specifies option about the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memory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size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b="0" lang="en-IN" sz="1050" spc="-52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indexing.</a:t>
                      </a:r>
                      <a:endParaRPr b="0" lang="en-IN" sz="105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96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This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is completely</a:t>
                      </a:r>
                      <a:r>
                        <a:rPr b="0" lang="en-IN" sz="1050" spc="-4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optional.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764640" y="365400"/>
            <a:ext cx="788436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764640" y="1166040"/>
            <a:ext cx="331272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Options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can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have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following</a:t>
            </a:r>
            <a:r>
              <a:rPr b="0" lang="en-IN" sz="1700" spc="-1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fields:</a:t>
            </a:r>
            <a:endParaRPr b="0" lang="en-IN" sz="1700" spc="-1" strike="noStrike">
              <a:latin typeface="Arial"/>
            </a:endParaRPr>
          </a:p>
        </p:txBody>
      </p:sp>
      <p:graphicFrame>
        <p:nvGraphicFramePr>
          <p:cNvPr id="204" name="Table 3"/>
          <p:cNvGraphicFramePr/>
          <p:nvPr/>
        </p:nvGraphicFramePr>
        <p:xfrm>
          <a:off x="855000" y="1694160"/>
          <a:ext cx="6267240" cy="2817720"/>
        </p:xfrm>
        <a:graphic>
          <a:graphicData uri="http://schemas.openxmlformats.org/drawingml/2006/table">
            <a:tbl>
              <a:tblPr/>
              <a:tblGrid>
                <a:gridCol w="1068480"/>
                <a:gridCol w="933840"/>
                <a:gridCol w="4265280"/>
              </a:tblGrid>
              <a:tr h="251640">
                <a:tc>
                  <a:txBody>
                    <a:bodyPr>
                      <a:noAutofit/>
                    </a:bodyPr>
                    <a:p>
                      <a:pPr marL="720" algn="ctr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Field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1800" algn="ctr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Type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1440" algn="ctr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Description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</a:tr>
              <a:tr h="946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1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capped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Boolean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7000"/>
                        </a:lnSpc>
                        <a:spcBef>
                          <a:spcPts val="471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(Optional)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If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true,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enables a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capped collection. Capped collection is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fixed  size collection that automatically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overwrites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its oldest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entries when it  reaches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its maximum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size. If you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specify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true, you need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to specify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size  parameter</a:t>
                      </a:r>
                      <a:r>
                        <a:rPr b="0" lang="en-IN" sz="1050" spc="-3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also.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</a:tr>
              <a:tr h="6865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34"/>
                        </a:spcBef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1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autoIndexId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34"/>
                        </a:spcBef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  <a:spcBef>
                          <a:spcPts val="6"/>
                        </a:spcBef>
                      </a:pP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Boolean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7000"/>
                        </a:lnSpc>
                        <a:spcBef>
                          <a:spcPts val="465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(Optional)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If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true, automatically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create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index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on _id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fields. Default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value is 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false.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</a:tr>
              <a:tr h="604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size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7000"/>
                        </a:lnSpc>
                        <a:spcBef>
                          <a:spcPts val="471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(Optional) Specifies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maximum size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bytes for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capped collection.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If 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capped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is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true, then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you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need to specify this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field</a:t>
                      </a:r>
                      <a:r>
                        <a:rPr b="0" lang="en-IN" sz="1050" spc="-60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also.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</a:tr>
              <a:tr h="5259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max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b="0" lang="en-IN" sz="1800" spc="-1" strike="noStrike">
                        <a:latin typeface="Arial"/>
                      </a:endParaRPr>
                    </a:p>
                    <a:p>
                      <a:pPr marL="720" algn="ctr">
                        <a:lnSpc>
                          <a:spcPct val="100000"/>
                        </a:lnSpc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number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7000"/>
                        </a:lnSpc>
                        <a:spcBef>
                          <a:spcPts val="471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(Optional) Specifies the maximum number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of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documents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allowed in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the  capped</a:t>
                      </a:r>
                      <a:r>
                        <a:rPr b="0" lang="en-IN" sz="1050" spc="-1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collection.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919440" y="394560"/>
            <a:ext cx="8247600" cy="11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4400" spc="-32" strike="noStrike" u="sng">
                <a:solidFill>
                  <a:srgbClr val="000000"/>
                </a:solidFill>
                <a:uFillTx/>
                <a:latin typeface="DejaVu Sans"/>
              </a:rPr>
              <a:t>Problem 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with</a:t>
            </a:r>
            <a:r>
              <a:rPr b="1" lang="en-IN" sz="4400" spc="-15" strike="noStrike" u="sng">
                <a:solidFill>
                  <a:srgbClr val="000000"/>
                </a:solidFill>
                <a:uFillTx/>
                <a:latin typeface="DejaVu Sans"/>
              </a:rPr>
              <a:t> 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RDBMS?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8339400" y="1650600"/>
            <a:ext cx="3444840" cy="23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98440" indent="-2854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IN" sz="1800" spc="-52" strike="noStrike">
                <a:solidFill>
                  <a:srgbClr val="000000"/>
                </a:solidFill>
                <a:latin typeface="DejaVu Sans"/>
              </a:rPr>
              <a:t>We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have to manually 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</a:rPr>
              <a:t>map </a:t>
            </a:r>
            <a:r>
              <a:rPr b="0" lang="en-IN" sz="1800" spc="-21" strike="noStrike">
                <a:solidFill>
                  <a:srgbClr val="000000"/>
                </a:solidFill>
                <a:latin typeface="DejaVu Sans"/>
              </a:rPr>
              <a:t>Requirement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</a:rPr>
              <a:t>to  </a:t>
            </a:r>
            <a:r>
              <a:rPr b="0" lang="en-IN" sz="1800" spc="-15" strike="noStrike">
                <a:solidFill>
                  <a:srgbClr val="000000"/>
                </a:solidFill>
                <a:latin typeface="DejaVu Sans"/>
              </a:rPr>
              <a:t>different </a:t>
            </a:r>
            <a:r>
              <a:rPr b="0" lang="en-IN" sz="1800" spc="-12" strike="noStrike">
                <a:solidFill>
                  <a:srgbClr val="000000"/>
                </a:solidFill>
                <a:latin typeface="DejaVu Sans"/>
              </a:rPr>
              <a:t>tables..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"/>
              </a:spcBef>
            </a:pPr>
            <a:endParaRPr b="0" lang="en-IN" sz="1800" spc="-1" strike="noStrike">
              <a:latin typeface="Arial"/>
            </a:endParaRPr>
          </a:p>
          <a:p>
            <a:pPr marL="298440" indent="-285480">
              <a:lnSpc>
                <a:spcPts val="1911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It would be </a:t>
            </a:r>
            <a:r>
              <a:rPr b="0" lang="en-IN" sz="1800" spc="-15" strike="noStrike">
                <a:solidFill>
                  <a:srgbClr val="000000"/>
                </a:solidFill>
                <a:latin typeface="DejaVu Sans"/>
              </a:rPr>
              <a:t>great</a:t>
            </a:r>
            <a:r>
              <a:rPr b="0" lang="en-IN" sz="1800" spc="-60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if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DejaVu Sans"/>
              </a:rPr>
              <a:t>order </a:t>
            </a:r>
            <a:r>
              <a:rPr b="0" lang="en-IN" sz="1800" spc="-1" strike="noStrike">
                <a:solidFill>
                  <a:srgbClr val="000000"/>
                </a:solidFill>
                <a:latin typeface="DejaVu Sans"/>
              </a:rPr>
              <a:t>can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be </a:t>
            </a:r>
            <a:r>
              <a:rPr b="0" lang="en-IN" sz="1800" spc="-15" strike="noStrike">
                <a:solidFill>
                  <a:srgbClr val="000000"/>
                </a:solidFill>
                <a:latin typeface="DejaVu Sans"/>
              </a:rPr>
              <a:t>stored</a:t>
            </a:r>
            <a:r>
              <a:rPr b="0" lang="en-IN" sz="1800" spc="-92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as  one</a:t>
            </a:r>
            <a:r>
              <a:rPr b="0" lang="en-IN" sz="1800" spc="-2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Unit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ts val="186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     </a:t>
            </a:r>
            <a:r>
              <a:rPr b="0" lang="en-IN" sz="1800" spc="-12" strike="noStrike">
                <a:solidFill>
                  <a:srgbClr val="000000"/>
                </a:solidFill>
                <a:latin typeface="DejaVu Sans"/>
              </a:rPr>
              <a:t>Impedance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ts val="1860"/>
              </a:lnSpc>
            </a:pPr>
            <a:endParaRPr b="0" lang="en-IN" sz="1800" spc="-1" strike="noStrike">
              <a:latin typeface="Arial"/>
            </a:endParaRPr>
          </a:p>
          <a:p>
            <a:pPr marL="298440" indent="-285480">
              <a:lnSpc>
                <a:spcPts val="1911"/>
              </a:lnSpc>
              <a:spcBef>
                <a:spcPts val="74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IN" sz="1800" spc="-12" strike="noStrike">
                <a:solidFill>
                  <a:srgbClr val="000000"/>
                </a:solidFill>
                <a:latin typeface="DejaVu Sans"/>
              </a:rPr>
              <a:t>Mismatch=&gt;</a:t>
            </a:r>
            <a:r>
              <a:rPr b="0" lang="en-IN" sz="1800" spc="-72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DejaVu Sans"/>
              </a:rPr>
              <a:t>ORM  tools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9" name="CustomShape 3"/>
          <p:cNvSpPr/>
          <p:nvPr/>
        </p:nvSpPr>
        <p:spPr>
          <a:xfrm>
            <a:off x="572040" y="1660680"/>
            <a:ext cx="7047000" cy="3818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764640" y="285480"/>
            <a:ext cx="8397720" cy="6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849600" y="818280"/>
            <a:ext cx="5018400" cy="15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8280" bIns="0">
            <a:spAutoFit/>
          </a:bodyPr>
          <a:p>
            <a:pPr marL="12600">
              <a:lnSpc>
                <a:spcPct val="100000"/>
              </a:lnSpc>
              <a:spcBef>
                <a:spcPts val="774"/>
              </a:spcBef>
            </a:pPr>
            <a:r>
              <a:rPr b="1" lang="en-IN" sz="1600" spc="-7" strike="noStrike">
                <a:solidFill>
                  <a:srgbClr val="000000"/>
                </a:solidFill>
                <a:latin typeface="Calibri"/>
              </a:rPr>
              <a:t>EXAMPLE:</a:t>
            </a:r>
            <a:endParaRPr b="0" lang="en-IN" sz="1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41"/>
              </a:spcBef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1.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Without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Options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parameter</a:t>
            </a:r>
            <a:r>
              <a:rPr b="0" lang="en-IN" sz="1500" spc="-3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–</a:t>
            </a:r>
            <a:endParaRPr b="0" lang="en-IN" sz="1500" spc="-1" strike="noStrike">
              <a:latin typeface="Arial"/>
            </a:endParaRPr>
          </a:p>
          <a:p>
            <a:pPr marL="1833840">
              <a:lnSpc>
                <a:spcPct val="100000"/>
              </a:lnSpc>
              <a:spcBef>
                <a:spcPts val="564"/>
              </a:spcBef>
            </a:pPr>
            <a:r>
              <a:rPr b="1" i="1" lang="en-IN" sz="1800" spc="-7" strike="noStrike">
                <a:solidFill>
                  <a:srgbClr val="000000"/>
                </a:solidFill>
                <a:latin typeface="Calibri"/>
              </a:rPr>
              <a:t>db.createCollection(‘Employees’);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49"/>
              </a:spcBef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will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create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Employees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collection.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849600" y="3088800"/>
            <a:ext cx="6827400" cy="99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5400" bIns="0">
            <a:spAutoFit/>
          </a:bodyPr>
          <a:p>
            <a:pPr marL="12600">
              <a:lnSpc>
                <a:spcPct val="100000"/>
              </a:lnSpc>
              <a:spcBef>
                <a:spcPts val="751"/>
              </a:spcBef>
            </a:pP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2.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Options</a:t>
            </a:r>
            <a:r>
              <a:rPr b="0" lang="en-IN" sz="1500" spc="-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parameter</a:t>
            </a:r>
            <a:endParaRPr b="0" lang="en-IN" sz="1500" spc="-1" strike="noStrike">
              <a:latin typeface="Arial"/>
            </a:endParaRPr>
          </a:p>
          <a:p>
            <a:pPr marL="3093120" indent="-3066480">
              <a:lnSpc>
                <a:spcPct val="80000"/>
              </a:lnSpc>
              <a:spcBef>
                <a:spcPts val="1009"/>
              </a:spcBef>
              <a:tabLst>
                <a:tab algn="l" pos="0"/>
              </a:tabLst>
            </a:pPr>
            <a:r>
              <a:rPr b="1" i="1" lang="en-IN" sz="1500" spc="-15" strike="noStrike">
                <a:solidFill>
                  <a:srgbClr val="000000"/>
                </a:solidFill>
                <a:latin typeface="Calibri"/>
              </a:rPr>
              <a:t>db.createCollection(‘Employees’, </a:t>
            </a:r>
            <a:r>
              <a:rPr b="1" i="1" lang="en-IN" sz="1500" spc="-7" strike="noStrike">
                <a:solidFill>
                  <a:srgbClr val="000000"/>
                </a:solidFill>
                <a:latin typeface="Calibri"/>
              </a:rPr>
              <a:t>{capped: true, </a:t>
            </a:r>
            <a:r>
              <a:rPr b="1" i="1" lang="en-IN" sz="1500" spc="-12" strike="noStrike">
                <a:solidFill>
                  <a:srgbClr val="000000"/>
                </a:solidFill>
                <a:latin typeface="Calibri"/>
              </a:rPr>
              <a:t>autoIndexId: </a:t>
            </a:r>
            <a:r>
              <a:rPr b="1" i="1" lang="en-IN" sz="1500" spc="-7" strike="noStrike">
                <a:solidFill>
                  <a:srgbClr val="000000"/>
                </a:solidFill>
                <a:latin typeface="Calibri"/>
              </a:rPr>
              <a:t>true, size: 6142800, max:  10000});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6253200" y="5183280"/>
            <a:ext cx="1353240" cy="4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"/>
          <p:cNvSpPr/>
          <p:nvPr/>
        </p:nvSpPr>
        <p:spPr>
          <a:xfrm>
            <a:off x="849600" y="2165760"/>
            <a:ext cx="5101560" cy="9226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6"/>
          <p:cNvSpPr/>
          <p:nvPr/>
        </p:nvSpPr>
        <p:spPr>
          <a:xfrm>
            <a:off x="807840" y="3974760"/>
            <a:ext cx="5101560" cy="10339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64640" y="285480"/>
            <a:ext cx="9489240" cy="58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764640" y="657000"/>
            <a:ext cx="6690960" cy="362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53520" bIns="0">
            <a:spAutoFit/>
          </a:bodyPr>
          <a:p>
            <a:pPr marL="12600">
              <a:lnSpc>
                <a:spcPct val="100000"/>
              </a:lnSpc>
              <a:spcBef>
                <a:spcPts val="2784"/>
              </a:spcBef>
            </a:pPr>
            <a:r>
              <a:rPr b="1" lang="en-IN" sz="3200" spc="-12" strike="noStrike">
                <a:solidFill>
                  <a:srgbClr val="000000"/>
                </a:solidFill>
                <a:latin typeface="Calibri"/>
              </a:rPr>
              <a:t>INSERT</a:t>
            </a:r>
            <a:r>
              <a:rPr b="1" lang="en-IN" sz="3200" spc="-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3200" spc="-7" strike="noStrike">
                <a:solidFill>
                  <a:srgbClr val="000000"/>
                </a:solidFill>
                <a:latin typeface="Calibri"/>
              </a:rPr>
              <a:t>DOCUMENT</a:t>
            </a:r>
            <a:endParaRPr b="0" lang="en-IN" sz="3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54"/>
              </a:spcBef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inserting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 in MongoDB collection,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need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to write 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following</a:t>
            </a:r>
            <a:r>
              <a:rPr b="0" lang="en-IN" sz="1800" spc="3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command:</a:t>
            </a:r>
            <a:endParaRPr b="0" lang="en-IN" sz="1800" spc="-1" strike="noStrike">
              <a:latin typeface="Arial"/>
            </a:endParaRPr>
          </a:p>
          <a:p>
            <a:pPr marL="1373400">
              <a:lnSpc>
                <a:spcPct val="100000"/>
              </a:lnSpc>
              <a:spcBef>
                <a:spcPts val="984"/>
              </a:spcBef>
            </a:pPr>
            <a:r>
              <a:rPr b="1" i="1" lang="en-IN" sz="2000" spc="-7" strike="noStrike">
                <a:solidFill>
                  <a:srgbClr val="000000"/>
                </a:solidFill>
                <a:latin typeface="Calibri"/>
              </a:rPr>
              <a:t>db.collection_name.insert(document)</a:t>
            </a:r>
            <a:endParaRPr b="0" lang="en-IN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09"/>
              </a:spcBef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Where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 place of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collection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name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you can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place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your collection</a:t>
            </a:r>
            <a:r>
              <a:rPr b="0" lang="en-IN" sz="1800" spc="31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name.</a:t>
            </a:r>
            <a:endParaRPr b="0" lang="en-IN" sz="1800" spc="-1" strike="noStrike">
              <a:latin typeface="Arial"/>
            </a:endParaRPr>
          </a:p>
          <a:p>
            <a:pPr marL="493920">
              <a:lnSpc>
                <a:spcPct val="100000"/>
              </a:lnSpc>
              <a:spcBef>
                <a:spcPts val="1006"/>
              </a:spcBef>
            </a:pPr>
            <a:r>
              <a:rPr b="1" i="1" lang="en-IN" sz="1800" spc="-7" strike="noStrike">
                <a:solidFill>
                  <a:srgbClr val="000000"/>
                </a:solidFill>
                <a:latin typeface="Calibri"/>
              </a:rPr>
              <a:t>db.Employees.insert({‘name’: </a:t>
            </a:r>
            <a:r>
              <a:rPr b="1" i="1" lang="en-IN" sz="1800" spc="-15" strike="noStrike">
                <a:solidFill>
                  <a:srgbClr val="000000"/>
                </a:solidFill>
                <a:latin typeface="Calibri"/>
              </a:rPr>
              <a:t>‘John </a:t>
            </a:r>
            <a:r>
              <a:rPr b="1" i="1" lang="en-IN" sz="1800" spc="-35" strike="noStrike">
                <a:solidFill>
                  <a:srgbClr val="000000"/>
                </a:solidFill>
                <a:latin typeface="Calibri"/>
              </a:rPr>
              <a:t>Doe’, </a:t>
            </a:r>
            <a:r>
              <a:rPr b="1" i="1" lang="en-IN" sz="1800" spc="-12" strike="noStrike">
                <a:solidFill>
                  <a:srgbClr val="000000"/>
                </a:solidFill>
                <a:latin typeface="Calibri"/>
              </a:rPr>
              <a:t>‘empId’:</a:t>
            </a:r>
            <a:r>
              <a:rPr b="1" i="1" lang="en-IN" sz="1800" spc="5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800" spc="-7" strike="noStrike">
                <a:solidFill>
                  <a:srgbClr val="000000"/>
                </a:solidFill>
                <a:latin typeface="Calibri"/>
              </a:rPr>
              <a:t>‘HL0014’})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864000" y="4824000"/>
            <a:ext cx="6718680" cy="947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764640" y="321120"/>
            <a:ext cx="8883000" cy="13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ts val="3589"/>
              </a:lnSpc>
              <a:spcBef>
                <a:spcPts val="105"/>
              </a:spcBef>
            </a:pPr>
            <a:r>
              <a:rPr b="0" lang="en-IN" sz="3200" spc="-296" strike="noStrike">
                <a:solidFill>
                  <a:srgbClr val="ffffff"/>
                </a:solidFill>
                <a:latin typeface="Arial"/>
              </a:rPr>
              <a:t>BASIC </a:t>
            </a:r>
            <a:r>
              <a:rPr b="0" lang="en-IN" sz="3200" spc="-330" strike="noStrike">
                <a:solidFill>
                  <a:srgbClr val="ffffff"/>
                </a:solidFill>
                <a:latin typeface="Arial"/>
              </a:rPr>
              <a:t>CRUD</a:t>
            </a:r>
            <a:r>
              <a:rPr b="0" lang="en-IN" sz="3200" spc="-17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IN" sz="3200" spc="-296" strike="noStrike">
                <a:solidFill>
                  <a:srgbClr val="ffffff"/>
                </a:solidFill>
                <a:latin typeface="Arial"/>
              </a:rPr>
              <a:t>OPERATIONS</a:t>
            </a:r>
            <a:br/>
            <a:r>
              <a:rPr b="1" lang="en-IN" sz="4400" spc="-1" strike="noStrike" u="sng">
                <a:solidFill>
                  <a:srgbClr val="000000"/>
                </a:solidFill>
                <a:uFillTx/>
                <a:latin typeface="Calibri"/>
              </a:rPr>
              <a:t>INSERT DOCUMENT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764640" y="1344600"/>
            <a:ext cx="6868800" cy="174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ts val="2049"/>
              </a:lnSpc>
              <a:spcBef>
                <a:spcPts val="99"/>
              </a:spcBef>
            </a:pPr>
            <a:r>
              <a:rPr b="0" lang="en-IN" sz="1800" spc="-80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insert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multiple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documents inside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single </a:t>
            </a:r>
            <a:r>
              <a:rPr b="0" lang="en-IN" sz="1800" spc="-26" strike="noStrike">
                <a:solidFill>
                  <a:srgbClr val="000000"/>
                </a:solidFill>
                <a:latin typeface="Calibri"/>
              </a:rPr>
              <a:t>query,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must pass</a:t>
            </a:r>
            <a:r>
              <a:rPr b="0" lang="en-IN" sz="1800" spc="1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an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ts val="2049"/>
              </a:lnSpc>
            </a:pPr>
            <a:r>
              <a:rPr b="0" lang="en-IN" sz="1800" spc="-21" strike="noStrike">
                <a:solidFill>
                  <a:srgbClr val="000000"/>
                </a:solidFill>
                <a:latin typeface="Calibri"/>
              </a:rPr>
              <a:t>array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of documents in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insert()</a:t>
            </a:r>
            <a:r>
              <a:rPr b="0" lang="en-IN" sz="1800" spc="6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command:</a:t>
            </a:r>
            <a:endParaRPr b="0" lang="en-IN" sz="1800" spc="-1" strike="noStrike">
              <a:latin typeface="Arial"/>
            </a:endParaRPr>
          </a:p>
          <a:p>
            <a:pPr marL="379800" indent="325800">
              <a:lnSpc>
                <a:spcPts val="2160"/>
              </a:lnSpc>
              <a:spcBef>
                <a:spcPts val="1018"/>
              </a:spcBef>
              <a:tabLst>
                <a:tab algn="l" pos="0"/>
              </a:tabLst>
            </a:pPr>
            <a:r>
              <a:rPr b="1" i="1" lang="en-IN" sz="2000" spc="-7" strike="noStrike">
                <a:solidFill>
                  <a:srgbClr val="000000"/>
                </a:solidFill>
                <a:latin typeface="Calibri"/>
              </a:rPr>
              <a:t>db.Employees.insert([{'name': 'John Smith', 'empId':  'HL0015'},{'name': </a:t>
            </a:r>
            <a:r>
              <a:rPr b="1" i="1" lang="en-IN" sz="2000" spc="-1" strike="noStrike">
                <a:solidFill>
                  <a:srgbClr val="000000"/>
                </a:solidFill>
                <a:latin typeface="Calibri"/>
              </a:rPr>
              <a:t>'Dwane </a:t>
            </a:r>
            <a:r>
              <a:rPr b="1" i="1" lang="en-IN" sz="2000" spc="-7" strike="noStrike">
                <a:solidFill>
                  <a:srgbClr val="000000"/>
                </a:solidFill>
                <a:latin typeface="Calibri"/>
              </a:rPr>
              <a:t>Simmons', 'empId':</a:t>
            </a:r>
            <a:r>
              <a:rPr b="1" i="1" lang="en-IN" sz="2000" spc="-8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2000" spc="-7" strike="noStrike">
                <a:solidFill>
                  <a:srgbClr val="000000"/>
                </a:solidFill>
                <a:latin typeface="Calibri"/>
              </a:rPr>
              <a:t>'HL0016'}]);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6012720" y="4993920"/>
            <a:ext cx="161964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i="1" lang="en-IN" sz="1800" spc="-15" strike="noStrike">
                <a:solidFill>
                  <a:srgbClr val="ffffff"/>
                </a:solidFill>
                <a:latin typeface="Calibri"/>
              </a:rPr>
              <a:t>…</a:t>
            </a:r>
            <a:r>
              <a:rPr b="0" i="1" lang="en-IN" sz="1800" spc="-15" strike="noStrike">
                <a:solidFill>
                  <a:srgbClr val="ffffff"/>
                </a:solidFill>
                <a:latin typeface="Calibri"/>
              </a:rPr>
              <a:t>to </a:t>
            </a:r>
            <a:r>
              <a:rPr b="0" i="1" lang="en-IN" sz="1800" spc="-7" strike="noStrike">
                <a:solidFill>
                  <a:srgbClr val="ffffff"/>
                </a:solidFill>
                <a:latin typeface="Calibri"/>
              </a:rPr>
              <a:t>be</a:t>
            </a:r>
            <a:r>
              <a:rPr b="0" i="1" lang="en-IN" sz="1800" spc="-41" strike="noStrike">
                <a:solidFill>
                  <a:srgbClr val="ffffff"/>
                </a:solidFill>
                <a:latin typeface="Calibri"/>
              </a:rPr>
              <a:t> </a:t>
            </a:r>
            <a:r>
              <a:rPr b="0" i="1" lang="en-IN" sz="1800" spc="-12" strike="noStrike">
                <a:solidFill>
                  <a:srgbClr val="ffffff"/>
                </a:solidFill>
                <a:latin typeface="Calibri"/>
              </a:rPr>
              <a:t>continued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7" name="CustomShape 4"/>
          <p:cNvSpPr/>
          <p:nvPr/>
        </p:nvSpPr>
        <p:spPr>
          <a:xfrm>
            <a:off x="685800" y="2743200"/>
            <a:ext cx="7025040" cy="2210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764640" y="285480"/>
            <a:ext cx="8752320" cy="57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779760" y="751680"/>
            <a:ext cx="6744960" cy="22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08440" bIns="0">
            <a:spAutoFit/>
          </a:bodyPr>
          <a:p>
            <a:pPr marL="12600">
              <a:lnSpc>
                <a:spcPct val="100000"/>
              </a:lnSpc>
              <a:spcBef>
                <a:spcPts val="1638"/>
              </a:spcBef>
            </a:pPr>
            <a:r>
              <a:rPr b="1" lang="en-IN" sz="3000" spc="-55" strike="noStrike">
                <a:solidFill>
                  <a:srgbClr val="000000"/>
                </a:solidFill>
                <a:latin typeface="Calibri"/>
              </a:rPr>
              <a:t>UPDATE</a:t>
            </a:r>
            <a:endParaRPr b="0" lang="en-IN" sz="3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79"/>
              </a:spcBef>
            </a:pP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updating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any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document,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an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update()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or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save()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method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1700" spc="-7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used:</a:t>
            </a:r>
            <a:endParaRPr b="0" lang="en-IN" sz="1700" spc="-1" strike="noStrike">
              <a:latin typeface="Arial"/>
            </a:endParaRPr>
          </a:p>
          <a:p>
            <a:pPr marL="2707560" indent="-2407680">
              <a:lnSpc>
                <a:spcPts val="2049"/>
              </a:lnSpc>
              <a:spcBef>
                <a:spcPts val="1026"/>
              </a:spcBef>
              <a:tabLst>
                <a:tab algn="l" pos="0"/>
              </a:tabLst>
            </a:pP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db.Employees.update({'name': 'John </a:t>
            </a:r>
            <a:r>
              <a:rPr b="1" i="1" lang="en-IN" sz="1900" spc="-7" strike="noStrike">
                <a:solidFill>
                  <a:srgbClr val="000000"/>
                </a:solidFill>
                <a:latin typeface="Calibri"/>
              </a:rPr>
              <a:t>Smith’},{$set:{'name': </a:t>
            </a: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'John  </a:t>
            </a:r>
            <a:r>
              <a:rPr b="1" i="1" lang="en-IN" sz="1900" spc="-7" strike="noStrike">
                <a:solidFill>
                  <a:srgbClr val="000000"/>
                </a:solidFill>
                <a:latin typeface="Calibri"/>
              </a:rPr>
              <a:t>Smith Carlos’}});</a:t>
            </a:r>
            <a:endParaRPr b="0" lang="en-IN" sz="19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1049760" y="4208760"/>
            <a:ext cx="7032600" cy="202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>
            <a:spAutoFit/>
          </a:bodyPr>
          <a:p>
            <a:pPr marL="12600" algn="just">
              <a:lnSpc>
                <a:spcPts val="2049"/>
              </a:lnSpc>
              <a:spcBef>
                <a:spcPts val="354"/>
              </a:spcBef>
            </a:pPr>
            <a:r>
              <a:rPr b="1" i="1" lang="en-IN" sz="1900" spc="-15" strike="noStrike">
                <a:solidFill>
                  <a:srgbClr val="000000"/>
                </a:solidFill>
                <a:latin typeface="Calibri"/>
              </a:rPr>
              <a:t>NOTE: By </a:t>
            </a: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default </a:t>
            </a:r>
            <a:r>
              <a:rPr b="1" i="1" lang="en-IN" sz="1900" spc="-7" strike="noStrike">
                <a:solidFill>
                  <a:srgbClr val="000000"/>
                </a:solidFill>
                <a:latin typeface="Calibri"/>
              </a:rPr>
              <a:t>mongodb </a:t>
            </a: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will update </a:t>
            </a:r>
            <a:r>
              <a:rPr b="1" i="1" lang="en-IN" sz="1900" spc="-7" strike="noStrike">
                <a:solidFill>
                  <a:srgbClr val="000000"/>
                </a:solidFill>
                <a:latin typeface="Calibri"/>
              </a:rPr>
              <a:t>only a </a:t>
            </a: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single document. </a:t>
            </a:r>
            <a:r>
              <a:rPr b="1" i="1" lang="en-IN" sz="1900" spc="-145" strike="noStrike">
                <a:solidFill>
                  <a:srgbClr val="000000"/>
                </a:solidFill>
                <a:latin typeface="Calibri"/>
              </a:rPr>
              <a:t>To  </a:t>
            </a: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update </a:t>
            </a:r>
            <a:r>
              <a:rPr b="1" i="1" lang="en-IN" sz="1900" spc="-7" strike="noStrike">
                <a:solidFill>
                  <a:srgbClr val="000000"/>
                </a:solidFill>
                <a:latin typeface="Calibri"/>
              </a:rPr>
              <a:t>multiple documents , there is a need </a:t>
            </a:r>
            <a:r>
              <a:rPr b="1" i="1" lang="en-IN" sz="1900" spc="-15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set </a:t>
            </a:r>
            <a:r>
              <a:rPr b="1" i="1" lang="en-IN" sz="1900" spc="-7" strike="noStrike">
                <a:solidFill>
                  <a:srgbClr val="000000"/>
                </a:solidFill>
                <a:latin typeface="Calibri"/>
              </a:rPr>
              <a:t>the ‘multi’  </a:t>
            </a:r>
            <a:r>
              <a:rPr b="1" i="1" lang="en-IN" sz="1900" spc="-12" strike="noStrike">
                <a:solidFill>
                  <a:srgbClr val="000000"/>
                </a:solidFill>
                <a:latin typeface="Calibri"/>
              </a:rPr>
              <a:t>parameter </a:t>
            </a:r>
            <a:r>
              <a:rPr b="1" i="1" lang="en-IN" sz="1900" spc="-15" strike="noStrike">
                <a:solidFill>
                  <a:srgbClr val="000000"/>
                </a:solidFill>
                <a:latin typeface="Calibri"/>
              </a:rPr>
              <a:t>to</a:t>
            </a:r>
            <a:r>
              <a:rPr b="1" i="1" lang="en-IN" sz="1900" spc="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900" spc="-7" strike="noStrike">
                <a:solidFill>
                  <a:srgbClr val="000000"/>
                </a:solidFill>
                <a:latin typeface="Calibri"/>
              </a:rPr>
              <a:t>true.</a:t>
            </a:r>
            <a:endParaRPr b="0" lang="en-IN" sz="1900" spc="-1" strike="noStrike">
              <a:latin typeface="Arial"/>
            </a:endParaRPr>
          </a:p>
          <a:p>
            <a:pPr marL="12600" algn="ctr">
              <a:lnSpc>
                <a:spcPts val="1939"/>
              </a:lnSpc>
              <a:spcBef>
                <a:spcPts val="785"/>
              </a:spcBef>
            </a:pP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db.Employees.update({'name': 'John Smith’},{$set:{'name': 'John</a:t>
            </a:r>
            <a:r>
              <a:rPr b="1" i="1" lang="en-IN" sz="1700" spc="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Smith</a:t>
            </a:r>
            <a:endParaRPr b="0" lang="en-IN" sz="1700" spc="-1" strike="noStrike">
              <a:latin typeface="Arial"/>
            </a:endParaRPr>
          </a:p>
          <a:p>
            <a:pPr marL="12600" algn="ctr">
              <a:lnSpc>
                <a:spcPts val="1939"/>
              </a:lnSpc>
            </a:pP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Carlos’}}, {multi:</a:t>
            </a:r>
            <a:r>
              <a:rPr b="1" i="1" lang="en-IN" sz="1700" spc="-3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true});</a:t>
            </a:r>
            <a:endParaRPr b="0" lang="en-IN" sz="1700" spc="-1" strike="noStrike">
              <a:latin typeface="Arial"/>
            </a:endParaRPr>
          </a:p>
          <a:p>
            <a:pPr marL="5491440" algn="ctr">
              <a:lnSpc>
                <a:spcPct val="100000"/>
              </a:lnSpc>
              <a:spcBef>
                <a:spcPts val="794"/>
              </a:spcBef>
            </a:pPr>
            <a:endParaRPr b="0" lang="en-IN" sz="17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1049760" y="2932560"/>
            <a:ext cx="7188120" cy="10994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764640" y="285480"/>
            <a:ext cx="8668080" cy="5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85880" y="1020240"/>
            <a:ext cx="7153920" cy="27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5280" bIns="0">
            <a:spAutoFit/>
          </a:bodyPr>
          <a:p>
            <a:pPr marL="12600">
              <a:lnSpc>
                <a:spcPct val="100000"/>
              </a:lnSpc>
              <a:spcBef>
                <a:spcPts val="1695"/>
              </a:spcBef>
            </a:pPr>
            <a:r>
              <a:rPr b="1" lang="en-IN" sz="2700" spc="-52" strike="noStrike">
                <a:solidFill>
                  <a:srgbClr val="000000"/>
                </a:solidFill>
                <a:latin typeface="Calibri"/>
              </a:rPr>
              <a:t>UPDATE</a:t>
            </a:r>
            <a:endParaRPr b="0" lang="en-IN" sz="27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90"/>
              </a:spcBef>
            </a:pPr>
            <a:r>
              <a:rPr b="1" lang="en-IN" sz="1500" spc="-1" strike="noStrike">
                <a:solidFill>
                  <a:srgbClr val="000000"/>
                </a:solidFill>
                <a:latin typeface="Calibri"/>
              </a:rPr>
              <a:t>Using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save()</a:t>
            </a:r>
            <a:r>
              <a:rPr b="1" lang="en-IN" sz="1500" spc="-4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500" spc="-7" strike="noStrike">
                <a:solidFill>
                  <a:srgbClr val="000000"/>
                </a:solidFill>
                <a:latin typeface="Calibri"/>
              </a:rPr>
              <a:t>method:</a:t>
            </a:r>
            <a:endParaRPr b="0" lang="en-IN" sz="1500" spc="-1" strike="noStrike">
              <a:latin typeface="Arial"/>
            </a:endParaRPr>
          </a:p>
          <a:p>
            <a:pPr marL="12600">
              <a:lnSpc>
                <a:spcPts val="1621"/>
              </a:lnSpc>
              <a:spcBef>
                <a:spcPts val="1035"/>
              </a:spcBef>
              <a:tabLst>
                <a:tab algn="l" pos="6055920"/>
              </a:tabLst>
            </a:pPr>
            <a:r>
              <a:rPr b="0" lang="en-IN" sz="1500" spc="-15" strike="noStrike">
                <a:solidFill>
                  <a:srgbClr val="000000"/>
                </a:solidFill>
                <a:latin typeface="Calibri"/>
              </a:rPr>
              <a:t>Save</a:t>
            </a:r>
            <a:r>
              <a:rPr b="0" lang="en-IN" sz="1500" spc="23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method</a:t>
            </a:r>
            <a:r>
              <a:rPr b="0" lang="en-IN" sz="1500" spc="24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will</a:t>
            </a:r>
            <a:r>
              <a:rPr b="0" lang="en-IN" sz="1500" spc="24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replace</a:t>
            </a:r>
            <a:r>
              <a:rPr b="0" lang="en-IN" sz="1500" spc="23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500" spc="23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existing</a:t>
            </a:r>
            <a:r>
              <a:rPr b="0" lang="en-IN" sz="1500" spc="23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document</a:t>
            </a:r>
            <a:r>
              <a:rPr b="0" lang="en-IN" sz="1500" spc="25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with</a:t>
            </a:r>
            <a:r>
              <a:rPr b="0" lang="en-IN" sz="1500" spc="23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500" spc="23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new</a:t>
            </a:r>
            <a:r>
              <a:rPr b="0" lang="en-IN" sz="1500" spc="23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document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IN" sz="1500" spc="-1" strike="noStrike">
                <a:solidFill>
                  <a:srgbClr val="000000"/>
                </a:solidFill>
                <a:latin typeface="Calibri"/>
              </a:rPr>
              <a:t>passed in the  </a:t>
            </a:r>
            <a:r>
              <a:rPr b="0" lang="en-IN" sz="1500" spc="-12" strike="noStrike">
                <a:solidFill>
                  <a:srgbClr val="000000"/>
                </a:solidFill>
                <a:latin typeface="Calibri"/>
              </a:rPr>
              <a:t>save()</a:t>
            </a:r>
            <a:r>
              <a:rPr b="0" lang="en-IN" sz="1500" spc="-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500" spc="-7" strike="noStrike">
                <a:solidFill>
                  <a:srgbClr val="000000"/>
                </a:solidFill>
                <a:latin typeface="Calibri"/>
              </a:rPr>
              <a:t>method.</a:t>
            </a:r>
            <a:endParaRPr b="0" lang="en-IN" sz="1500" spc="-1" strike="noStrike">
              <a:latin typeface="Arial"/>
            </a:endParaRPr>
          </a:p>
          <a:p>
            <a:pPr marL="1830600" indent="-1661040">
              <a:lnSpc>
                <a:spcPts val="1840"/>
              </a:lnSpc>
              <a:spcBef>
                <a:spcPts val="984"/>
              </a:spcBef>
              <a:tabLst>
                <a:tab algn="l" pos="0"/>
              </a:tabLst>
            </a:pP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db.Employees.save({"_id"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: ObjectId("5bef7ca23a929140015e491f"),'name': 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'John Smith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Carlos',</a:t>
            </a:r>
            <a:r>
              <a:rPr b="1" i="1" lang="en-IN" sz="1700" spc="-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'empId':'HL0017’});</a:t>
            </a:r>
            <a:endParaRPr b="0" lang="en-IN" sz="1700" spc="-1" strike="noStrike">
              <a:latin typeface="Arial"/>
            </a:endParaRPr>
          </a:p>
        </p:txBody>
      </p:sp>
      <p:grpSp>
        <p:nvGrpSpPr>
          <p:cNvPr id="224" name="Group 3"/>
          <p:cNvGrpSpPr/>
          <p:nvPr/>
        </p:nvGrpSpPr>
        <p:grpSpPr>
          <a:xfrm>
            <a:off x="641520" y="4585680"/>
            <a:ext cx="7416720" cy="717120"/>
            <a:chOff x="641520" y="4585680"/>
            <a:chExt cx="7416720" cy="717120"/>
          </a:xfrm>
        </p:grpSpPr>
        <p:sp>
          <p:nvSpPr>
            <p:cNvPr id="225" name="CustomShape 4"/>
            <p:cNvSpPr/>
            <p:nvPr/>
          </p:nvSpPr>
          <p:spPr>
            <a:xfrm>
              <a:off x="641520" y="4585680"/>
              <a:ext cx="782640" cy="48384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5"/>
            <p:cNvSpPr/>
            <p:nvPr/>
          </p:nvSpPr>
          <p:spPr>
            <a:xfrm>
              <a:off x="1135440" y="4585680"/>
              <a:ext cx="348120" cy="4838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CustomShape 6"/>
            <p:cNvSpPr/>
            <p:nvPr/>
          </p:nvSpPr>
          <p:spPr>
            <a:xfrm>
              <a:off x="1245240" y="4585680"/>
              <a:ext cx="415440" cy="4838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CustomShape 7"/>
            <p:cNvSpPr/>
            <p:nvPr/>
          </p:nvSpPr>
          <p:spPr>
            <a:xfrm>
              <a:off x="1420200" y="4585680"/>
              <a:ext cx="712440" cy="48384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CustomShape 8"/>
            <p:cNvSpPr/>
            <p:nvPr/>
          </p:nvSpPr>
          <p:spPr>
            <a:xfrm>
              <a:off x="1892880" y="4585680"/>
              <a:ext cx="983880" cy="48384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9"/>
            <p:cNvSpPr/>
            <p:nvPr/>
          </p:nvSpPr>
          <p:spPr>
            <a:xfrm>
              <a:off x="2638080" y="4585680"/>
              <a:ext cx="427680" cy="48384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10"/>
            <p:cNvSpPr/>
            <p:nvPr/>
          </p:nvSpPr>
          <p:spPr>
            <a:xfrm>
              <a:off x="2827080" y="4585680"/>
              <a:ext cx="709560" cy="48384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CustomShape 11"/>
            <p:cNvSpPr/>
            <p:nvPr/>
          </p:nvSpPr>
          <p:spPr>
            <a:xfrm>
              <a:off x="3297960" y="4585680"/>
              <a:ext cx="992880" cy="48384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12"/>
            <p:cNvSpPr/>
            <p:nvPr/>
          </p:nvSpPr>
          <p:spPr>
            <a:xfrm>
              <a:off x="4052160" y="4585680"/>
              <a:ext cx="621000" cy="48384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CustomShape 13"/>
            <p:cNvSpPr/>
            <p:nvPr/>
          </p:nvSpPr>
          <p:spPr>
            <a:xfrm>
              <a:off x="4434840" y="4585680"/>
              <a:ext cx="697320" cy="48384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14"/>
            <p:cNvSpPr/>
            <p:nvPr/>
          </p:nvSpPr>
          <p:spPr>
            <a:xfrm>
              <a:off x="4893480" y="4585680"/>
              <a:ext cx="416880" cy="48384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15"/>
            <p:cNvSpPr/>
            <p:nvPr/>
          </p:nvSpPr>
          <p:spPr>
            <a:xfrm>
              <a:off x="5070240" y="4585680"/>
              <a:ext cx="607320" cy="48384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16"/>
            <p:cNvSpPr/>
            <p:nvPr/>
          </p:nvSpPr>
          <p:spPr>
            <a:xfrm>
              <a:off x="5439240" y="4585680"/>
              <a:ext cx="925920" cy="48384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17"/>
            <p:cNvSpPr/>
            <p:nvPr/>
          </p:nvSpPr>
          <p:spPr>
            <a:xfrm>
              <a:off x="6126480" y="4585680"/>
              <a:ext cx="582840" cy="48384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18"/>
            <p:cNvSpPr/>
            <p:nvPr/>
          </p:nvSpPr>
          <p:spPr>
            <a:xfrm>
              <a:off x="6471000" y="4585680"/>
              <a:ext cx="1188000" cy="483840"/>
            </a:xfrm>
            <a:prstGeom prst="rect">
              <a:avLst/>
            </a:prstGeom>
            <a:blipFill rotWithShape="0"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19"/>
            <p:cNvSpPr/>
            <p:nvPr/>
          </p:nvSpPr>
          <p:spPr>
            <a:xfrm>
              <a:off x="7420320" y="4585680"/>
              <a:ext cx="637920" cy="483840"/>
            </a:xfrm>
            <a:prstGeom prst="rect">
              <a:avLst/>
            </a:prstGeom>
            <a:blipFill rotWithShape="0"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20"/>
            <p:cNvSpPr/>
            <p:nvPr/>
          </p:nvSpPr>
          <p:spPr>
            <a:xfrm>
              <a:off x="641520" y="4818960"/>
              <a:ext cx="416880" cy="48384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21"/>
            <p:cNvSpPr/>
            <p:nvPr/>
          </p:nvSpPr>
          <p:spPr>
            <a:xfrm>
              <a:off x="818280" y="4818960"/>
              <a:ext cx="610560" cy="483840"/>
            </a:xfrm>
            <a:prstGeom prst="rect">
              <a:avLst/>
            </a:prstGeom>
            <a:blipFill rotWithShape="0"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22"/>
            <p:cNvSpPr/>
            <p:nvPr/>
          </p:nvSpPr>
          <p:spPr>
            <a:xfrm>
              <a:off x="1184040" y="4818960"/>
              <a:ext cx="799560" cy="48384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23"/>
            <p:cNvSpPr/>
            <p:nvPr/>
          </p:nvSpPr>
          <p:spPr>
            <a:xfrm>
              <a:off x="1743480" y="4818960"/>
              <a:ext cx="403200" cy="483840"/>
            </a:xfrm>
            <a:prstGeom prst="rect">
              <a:avLst/>
            </a:prstGeom>
            <a:blipFill rotWithShape="0"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24"/>
            <p:cNvSpPr/>
            <p:nvPr/>
          </p:nvSpPr>
          <p:spPr>
            <a:xfrm>
              <a:off x="1906560" y="4818960"/>
              <a:ext cx="1188000" cy="483840"/>
            </a:xfrm>
            <a:prstGeom prst="rect">
              <a:avLst/>
            </a:prstGeom>
            <a:blipFill rotWithShape="0">
              <a:blip r:embed="rId2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" name="CustomShape 25"/>
            <p:cNvSpPr/>
            <p:nvPr/>
          </p:nvSpPr>
          <p:spPr>
            <a:xfrm>
              <a:off x="2805840" y="4818960"/>
              <a:ext cx="346680" cy="483840"/>
            </a:xfrm>
            <a:prstGeom prst="rect">
              <a:avLst/>
            </a:prstGeom>
            <a:blipFill rotWithShape="0">
              <a:blip r:embed="rId2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7" name="CustomShape 26"/>
          <p:cNvSpPr/>
          <p:nvPr/>
        </p:nvSpPr>
        <p:spPr>
          <a:xfrm>
            <a:off x="792000" y="5871600"/>
            <a:ext cx="7155000" cy="8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1760" bIns="0">
            <a:spAutoFit/>
          </a:bodyPr>
          <a:p>
            <a:pPr marL="12600">
              <a:lnSpc>
                <a:spcPts val="1840"/>
              </a:lnSpc>
              <a:spcBef>
                <a:spcPts val="329"/>
              </a:spcBef>
            </a:pPr>
            <a:r>
              <a:rPr b="1" i="1" lang="en-IN" sz="1700" spc="-12" strike="noStrike">
                <a:solidFill>
                  <a:srgbClr val="000000"/>
                </a:solidFill>
                <a:latin typeface="Calibri"/>
              </a:rPr>
              <a:t>NOTE: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If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Save method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used without _id, then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will update the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document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else 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</a:rPr>
              <a:t>it will insert a</a:t>
            </a:r>
            <a:r>
              <a:rPr b="1" i="1" lang="en-IN" sz="1700" spc="-52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document.</a:t>
            </a:r>
            <a:endParaRPr b="0" lang="en-IN" sz="1700" spc="-1" strike="noStrike">
              <a:latin typeface="Arial"/>
            </a:endParaRPr>
          </a:p>
          <a:p>
            <a:pPr marL="5812200">
              <a:lnSpc>
                <a:spcPct val="100000"/>
              </a:lnSpc>
              <a:spcBef>
                <a:spcPts val="794"/>
              </a:spcBef>
            </a:pPr>
            <a:endParaRPr b="0" lang="en-IN" sz="1700" spc="-1" strike="noStrike">
              <a:latin typeface="Arial"/>
            </a:endParaRPr>
          </a:p>
        </p:txBody>
      </p:sp>
      <p:sp>
        <p:nvSpPr>
          <p:cNvPr id="248" name="CustomShape 27"/>
          <p:cNvSpPr/>
          <p:nvPr/>
        </p:nvSpPr>
        <p:spPr>
          <a:xfrm>
            <a:off x="720000" y="3560400"/>
            <a:ext cx="7188120" cy="1767240"/>
          </a:xfrm>
          <a:prstGeom prst="rect">
            <a:avLst/>
          </a:prstGeom>
          <a:blipFill rotWithShape="0"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764640" y="285480"/>
            <a:ext cx="7800480" cy="4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8960" bIns="0">
            <a:noAutofit/>
          </a:bodyPr>
          <a:p>
            <a:pPr marL="12600">
              <a:lnSpc>
                <a:spcPct val="100000"/>
              </a:lnSpc>
              <a:spcBef>
                <a:spcPts val="386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br/>
            <a:r>
              <a:rPr b="1" lang="en-IN" sz="2800" spc="-7" strike="noStrike">
                <a:solidFill>
                  <a:srgbClr val="000000"/>
                </a:solidFill>
                <a:latin typeface="Calibri"/>
              </a:rPr>
              <a:t>DELETE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633960" y="1266840"/>
            <a:ext cx="636372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0680" bIns="0">
            <a:spAutoFit/>
          </a:bodyPr>
          <a:p>
            <a:pPr marL="12600">
              <a:lnSpc>
                <a:spcPct val="100000"/>
              </a:lnSpc>
              <a:spcBef>
                <a:spcPts val="1029"/>
              </a:spcBef>
            </a:pPr>
            <a:r>
              <a:rPr b="0" lang="en-IN" sz="1800" spc="-80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delete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has </a:t>
            </a:r>
            <a:r>
              <a:rPr b="1" lang="en-IN" sz="1900" spc="-12" strike="noStrike">
                <a:solidFill>
                  <a:srgbClr val="000000"/>
                </a:solidFill>
                <a:latin typeface="Calibri"/>
              </a:rPr>
              <a:t>remove()</a:t>
            </a:r>
            <a:r>
              <a:rPr b="1" lang="en-IN" sz="1900" spc="15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method.</a:t>
            </a:r>
            <a:endParaRPr b="0" lang="en-IN" sz="1800" spc="-1" strike="noStrike">
              <a:latin typeface="Arial"/>
            </a:endParaRPr>
          </a:p>
          <a:p>
            <a:pPr marL="802080">
              <a:lnSpc>
                <a:spcPct val="100000"/>
              </a:lnSpc>
              <a:spcBef>
                <a:spcPts val="995"/>
              </a:spcBef>
            </a:pPr>
            <a:r>
              <a:rPr b="1" i="1" lang="en-IN" sz="2000" spc="-7" strike="noStrike">
                <a:solidFill>
                  <a:srgbClr val="000000"/>
                </a:solidFill>
                <a:latin typeface="Calibri"/>
              </a:rPr>
              <a:t>db.Employees.remove({'name': 'John Smith</a:t>
            </a:r>
            <a:r>
              <a:rPr b="1" i="1" lang="en-IN" sz="2000" spc="-8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2000" spc="-1" strike="noStrike">
                <a:solidFill>
                  <a:srgbClr val="000000"/>
                </a:solidFill>
                <a:latin typeface="Calibri"/>
              </a:rPr>
              <a:t>Carlos’});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633960" y="4492080"/>
            <a:ext cx="7153200" cy="203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8960" bIns="0">
            <a:spAutoFit/>
          </a:bodyPr>
          <a:p>
            <a:pPr marL="12600">
              <a:lnSpc>
                <a:spcPct val="100000"/>
              </a:lnSpc>
              <a:spcBef>
                <a:spcPts val="1094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This will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remove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all 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documents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matching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800" spc="10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conditions.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995"/>
              </a:spcBef>
            </a:pPr>
            <a:r>
              <a:rPr b="0" lang="en-IN" sz="1800" spc="-80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remove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only one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matching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there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deleteOne()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method</a:t>
            </a:r>
            <a:r>
              <a:rPr b="0" lang="en-IN" sz="1800" spc="-7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or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remove()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method with </a:t>
            </a: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justOne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32" strike="noStrike">
                <a:solidFill>
                  <a:srgbClr val="000000"/>
                </a:solidFill>
                <a:latin typeface="Calibri"/>
              </a:rPr>
              <a:t>parameter.</a:t>
            </a:r>
            <a:endParaRPr b="0" lang="en-IN" sz="1800" spc="-1" strike="noStrike">
              <a:latin typeface="Arial"/>
            </a:endParaRPr>
          </a:p>
          <a:p>
            <a:pPr marL="5545440">
              <a:lnSpc>
                <a:spcPct val="100000"/>
              </a:lnSpc>
              <a:spcBef>
                <a:spcPts val="1001"/>
              </a:spcBef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52" name="CustomShape 4"/>
          <p:cNvSpPr/>
          <p:nvPr/>
        </p:nvSpPr>
        <p:spPr>
          <a:xfrm>
            <a:off x="633960" y="2167200"/>
            <a:ext cx="7215480" cy="1686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764640" y="285480"/>
            <a:ext cx="10058400" cy="54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764640" y="663120"/>
            <a:ext cx="5537880" cy="14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5520" bIns="0">
            <a:spAutoFit/>
          </a:bodyPr>
          <a:p>
            <a:pPr marL="12600">
              <a:lnSpc>
                <a:spcPct val="100000"/>
              </a:lnSpc>
              <a:spcBef>
                <a:spcPts val="1225"/>
              </a:spcBef>
            </a:pPr>
            <a:r>
              <a:rPr b="1" lang="en-IN" sz="2500" spc="-12" strike="noStrike">
                <a:solidFill>
                  <a:srgbClr val="000000"/>
                </a:solidFill>
                <a:latin typeface="Calibri"/>
              </a:rPr>
              <a:t>DELETE</a:t>
            </a:r>
            <a:endParaRPr b="0" lang="en-IN" sz="25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80"/>
              </a:spcBef>
            </a:pPr>
            <a:r>
              <a:rPr b="0" lang="en-IN" sz="1400" spc="-66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400" spc="-12" strike="noStrike">
                <a:solidFill>
                  <a:srgbClr val="000000"/>
                </a:solidFill>
                <a:latin typeface="Calibri"/>
              </a:rPr>
              <a:t>delete </a:t>
            </a:r>
            <a:r>
              <a:rPr b="0" lang="en-IN" sz="1400" spc="-1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IN" sz="1400" spc="-12" strike="noStrike">
                <a:solidFill>
                  <a:srgbClr val="000000"/>
                </a:solidFill>
                <a:latin typeface="Calibri"/>
              </a:rPr>
              <a:t>document </a:t>
            </a:r>
            <a:r>
              <a:rPr b="0" lang="en-IN" sz="14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IN" sz="1400" spc="-7" strike="noStrike">
                <a:solidFill>
                  <a:srgbClr val="000000"/>
                </a:solidFill>
                <a:latin typeface="Calibri"/>
              </a:rPr>
              <a:t>MongoDB has </a:t>
            </a:r>
            <a:r>
              <a:rPr b="1" lang="en-IN" sz="1500" spc="-12" strike="noStrike">
                <a:solidFill>
                  <a:srgbClr val="000000"/>
                </a:solidFill>
                <a:latin typeface="Calibri"/>
              </a:rPr>
              <a:t>remove()</a:t>
            </a:r>
            <a:r>
              <a:rPr b="1" lang="en-IN" sz="1500" spc="9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400" spc="-7" strike="noStrike">
                <a:solidFill>
                  <a:srgbClr val="000000"/>
                </a:solidFill>
                <a:latin typeface="Calibri"/>
              </a:rPr>
              <a:t>method.</a:t>
            </a:r>
            <a:endParaRPr b="0" lang="en-IN" sz="1400" spc="-1" strike="noStrike">
              <a:latin typeface="Arial"/>
            </a:endParaRPr>
          </a:p>
          <a:p>
            <a:pPr marL="848880">
              <a:lnSpc>
                <a:spcPct val="100000"/>
              </a:lnSpc>
              <a:spcBef>
                <a:spcPts val="621"/>
              </a:spcBef>
            </a:pPr>
            <a:r>
              <a:rPr b="1" i="1" lang="en-IN" sz="1600" spc="-7" strike="noStrike">
                <a:solidFill>
                  <a:srgbClr val="000000"/>
                </a:solidFill>
                <a:latin typeface="Calibri"/>
              </a:rPr>
              <a:t>db.Employees.deleteOne({'name': </a:t>
            </a:r>
            <a:r>
              <a:rPr b="1" i="1" lang="en-IN" sz="1600" spc="-12" strike="noStrike">
                <a:solidFill>
                  <a:srgbClr val="000000"/>
                </a:solidFill>
                <a:latin typeface="Calibri"/>
              </a:rPr>
              <a:t>'John </a:t>
            </a:r>
            <a:r>
              <a:rPr b="1" i="1" lang="en-IN" sz="1600" spc="-7" strike="noStrike">
                <a:solidFill>
                  <a:srgbClr val="000000"/>
                </a:solidFill>
                <a:latin typeface="Calibri"/>
              </a:rPr>
              <a:t>Smith</a:t>
            </a:r>
            <a:r>
              <a:rPr b="1" i="1" lang="en-IN" sz="1600" spc="4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600" spc="-7" strike="noStrike">
                <a:solidFill>
                  <a:srgbClr val="000000"/>
                </a:solidFill>
                <a:latin typeface="Calibri"/>
              </a:rPr>
              <a:t>Carlos’});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754560" y="4784400"/>
            <a:ext cx="6375960" cy="12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9040" bIns="0">
            <a:spAutoFit/>
          </a:bodyPr>
          <a:p>
            <a:pPr marL="12600">
              <a:lnSpc>
                <a:spcPts val="1539"/>
              </a:lnSpc>
              <a:spcBef>
                <a:spcPts val="465"/>
              </a:spcBef>
            </a:pPr>
            <a:r>
              <a:rPr b="1" i="1" lang="en-IN" sz="1600" spc="-12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i="1" lang="en-IN" sz="1600" spc="-7" strike="noStrike">
                <a:solidFill>
                  <a:srgbClr val="000000"/>
                </a:solidFill>
                <a:latin typeface="Calibri"/>
              </a:rPr>
              <a:t>other way </a:t>
            </a:r>
            <a:r>
              <a:rPr b="1" i="1" lang="en-IN" sz="1600" spc="-12" strike="noStrike">
                <a:solidFill>
                  <a:srgbClr val="000000"/>
                </a:solidFill>
                <a:latin typeface="Calibri"/>
              </a:rPr>
              <a:t>to delete </a:t>
            </a:r>
            <a:r>
              <a:rPr b="1" i="1" lang="en-IN" sz="1600" spc="-7" strike="noStrike">
                <a:solidFill>
                  <a:srgbClr val="000000"/>
                </a:solidFill>
                <a:latin typeface="Calibri"/>
              </a:rPr>
              <a:t>single document is : </a:t>
            </a:r>
            <a:r>
              <a:rPr b="1" i="1" lang="en-IN" sz="1600" spc="-12" strike="noStrike">
                <a:solidFill>
                  <a:srgbClr val="000000"/>
                </a:solidFill>
                <a:latin typeface="Calibri"/>
              </a:rPr>
              <a:t>use </a:t>
            </a:r>
            <a:r>
              <a:rPr b="1" i="1" lang="en-IN" sz="1600" spc="-7" strike="noStrike">
                <a:solidFill>
                  <a:srgbClr val="000000"/>
                </a:solidFill>
                <a:latin typeface="Calibri"/>
              </a:rPr>
              <a:t>the findOne() method </a:t>
            </a:r>
            <a:r>
              <a:rPr b="1" i="1" lang="en-IN" sz="1600" spc="-12" strike="noStrike">
                <a:solidFill>
                  <a:srgbClr val="000000"/>
                </a:solidFill>
                <a:latin typeface="Calibri"/>
              </a:rPr>
              <a:t>first  to find the </a:t>
            </a:r>
            <a:r>
              <a:rPr b="1" i="1" lang="en-IN" sz="1600" spc="-7" strike="noStrike">
                <a:solidFill>
                  <a:srgbClr val="000000"/>
                </a:solidFill>
                <a:latin typeface="Calibri"/>
              </a:rPr>
              <a:t>matching </a:t>
            </a:r>
            <a:r>
              <a:rPr b="1" i="1" lang="en-IN" sz="1600" spc="-12" strike="noStrike">
                <a:solidFill>
                  <a:srgbClr val="000000"/>
                </a:solidFill>
                <a:latin typeface="Calibri"/>
              </a:rPr>
              <a:t>first </a:t>
            </a:r>
            <a:r>
              <a:rPr b="1" i="1" lang="en-IN" sz="1600" spc="-7" strike="noStrike">
                <a:solidFill>
                  <a:srgbClr val="000000"/>
                </a:solidFill>
                <a:latin typeface="Calibri"/>
              </a:rPr>
              <a:t>document and then </a:t>
            </a:r>
            <a:r>
              <a:rPr b="1" i="1" lang="en-IN" sz="1600" spc="-12" strike="noStrike">
                <a:solidFill>
                  <a:srgbClr val="000000"/>
                </a:solidFill>
                <a:latin typeface="Calibri"/>
              </a:rPr>
              <a:t>use remove()</a:t>
            </a:r>
            <a:r>
              <a:rPr b="1" i="1" lang="en-IN" sz="1600" spc="27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600" spc="-12" strike="noStrike">
                <a:solidFill>
                  <a:srgbClr val="000000"/>
                </a:solidFill>
                <a:latin typeface="Calibri"/>
              </a:rPr>
              <a:t>method.</a:t>
            </a:r>
            <a:endParaRPr b="0" lang="en-IN" sz="16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IN" sz="1600" spc="-1" strike="noStrike"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1060"/>
              </a:spcBef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792000" y="2163960"/>
            <a:ext cx="6397200" cy="23720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764640" y="321120"/>
            <a:ext cx="872424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ts val="379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BASIC CRUD OPERATIONS</a:t>
            </a:r>
            <a:br/>
            <a:r>
              <a:rPr b="1" lang="en-IN" sz="2800" spc="-7" strike="noStrike">
                <a:solidFill>
                  <a:srgbClr val="000000"/>
                </a:solidFill>
                <a:latin typeface="Calibri"/>
              </a:rPr>
              <a:t>DELETE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764640" y="3426480"/>
            <a:ext cx="6541560" cy="254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2320" bIns="0">
            <a:spAutoFit/>
          </a:bodyPr>
          <a:p>
            <a:pPr marL="12600">
              <a:lnSpc>
                <a:spcPct val="100000"/>
              </a:lnSpc>
              <a:spcBef>
                <a:spcPts val="884"/>
              </a:spcBef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0" lang="en-IN" sz="1700" spc="-21" strike="noStrike">
                <a:solidFill>
                  <a:srgbClr val="000000"/>
                </a:solidFill>
                <a:latin typeface="Calibri"/>
              </a:rPr>
              <a:t>way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can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remove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a particular document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from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700" spc="-6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collection.</a:t>
            </a:r>
            <a:endParaRPr b="0" lang="en-IN" sz="1700" spc="-1" strike="noStrike">
              <a:latin typeface="Arial"/>
            </a:endParaRPr>
          </a:p>
          <a:p>
            <a:pPr marL="12600">
              <a:lnSpc>
                <a:spcPts val="1939"/>
              </a:lnSpc>
              <a:spcBef>
                <a:spcPts val="794"/>
              </a:spcBef>
            </a:pP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findOne()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method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searches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all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data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returns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first</a:t>
            </a:r>
            <a:r>
              <a:rPr b="0" lang="en-IN" sz="1700" spc="-11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matching</a:t>
            </a:r>
            <a:endParaRPr b="0" lang="en-IN" sz="1700" spc="-1" strike="noStrike">
              <a:latin typeface="Arial"/>
            </a:endParaRPr>
          </a:p>
          <a:p>
            <a:pPr marL="12600">
              <a:lnSpc>
                <a:spcPts val="1939"/>
              </a:lnSpc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document. </a:t>
            </a:r>
            <a:r>
              <a:rPr b="0" lang="en-IN" sz="1700" spc="-5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can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pass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condition inside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IN" sz="1700" spc="-7" strike="noStrike">
                <a:solidFill>
                  <a:srgbClr val="000000"/>
                </a:solidFill>
                <a:latin typeface="Calibri"/>
              </a:rPr>
              <a:t>findOne()</a:t>
            </a:r>
            <a:r>
              <a:rPr b="1" lang="en-IN" sz="1700" spc="-15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method.m</a:t>
            </a:r>
            <a:endParaRPr b="0" lang="en-IN" sz="1700" spc="-1" strike="noStrike">
              <a:latin typeface="Arial"/>
            </a:endParaRPr>
          </a:p>
          <a:p>
            <a:pPr marL="12600">
              <a:lnSpc>
                <a:spcPts val="1840"/>
              </a:lnSpc>
              <a:spcBef>
                <a:spcPts val="1029"/>
              </a:spcBef>
            </a:pPr>
            <a:r>
              <a:rPr b="1" lang="en-IN" sz="1700" spc="-12" strike="noStrike">
                <a:solidFill>
                  <a:srgbClr val="000000"/>
                </a:solidFill>
                <a:latin typeface="Calibri"/>
              </a:rPr>
              <a:t>NOTE: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If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don’t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specify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deletion criteria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(db.Employees.remove()), 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then it will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delete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all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documents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inside </a:t>
            </a:r>
            <a:r>
              <a:rPr b="0" lang="en-IN" sz="1700" spc="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700" spc="-12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collection.</a:t>
            </a:r>
            <a:endParaRPr b="0" lang="en-IN" sz="17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764640" y="1452240"/>
            <a:ext cx="6697440" cy="197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764640" y="272160"/>
            <a:ext cx="9788040" cy="60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4680" bIns="0">
            <a:noAutofit/>
          </a:bodyPr>
          <a:p>
            <a:pPr marL="12600">
              <a:lnSpc>
                <a:spcPct val="100000"/>
              </a:lnSpc>
              <a:spcBef>
                <a:spcPts val="746"/>
              </a:spcBef>
            </a:pPr>
            <a:r>
              <a:rPr b="1" lang="en-IN" sz="2800" spc="-1" strike="noStrike" u="sng">
                <a:solidFill>
                  <a:srgbClr val="000000"/>
                </a:solidFill>
                <a:uFillTx/>
                <a:latin typeface="Arial"/>
              </a:rPr>
              <a:t>IMPORTANT PROJECTION &amp; QUERY METHODS</a:t>
            </a:r>
            <a:br/>
            <a:r>
              <a:rPr b="1" lang="en-IN" sz="3000" spc="-7" strike="noStrike">
                <a:solidFill>
                  <a:srgbClr val="000000"/>
                </a:solidFill>
                <a:latin typeface="Calibri"/>
              </a:rPr>
              <a:t>find()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764640" y="1407600"/>
            <a:ext cx="6717600" cy="41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3360" bIns="0">
            <a:spAutoFit/>
          </a:bodyPr>
          <a:p>
            <a:pPr marL="12600">
              <a:lnSpc>
                <a:spcPts val="1630"/>
              </a:lnSpc>
              <a:spcBef>
                <a:spcPts val="499"/>
              </a:spcBef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find() is the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essential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</a:rPr>
              <a:t>projection method which helps in selecting only the 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</a:rPr>
              <a:t>necessary</a:t>
            </a:r>
            <a:r>
              <a:rPr b="0" lang="en-IN" sz="1700" spc="-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</a:rPr>
              <a:t>data.</a:t>
            </a:r>
            <a:endParaRPr b="0" lang="en-IN" sz="1700" spc="-1" strike="noStrike">
              <a:latin typeface="Arial"/>
            </a:endParaRPr>
          </a:p>
          <a:p>
            <a:pPr marL="2385720">
              <a:lnSpc>
                <a:spcPct val="100000"/>
              </a:lnSpc>
              <a:spcBef>
                <a:spcPts val="615"/>
              </a:spcBef>
            </a:pPr>
            <a:r>
              <a:rPr b="1" i="1" lang="en-IN" sz="1700" spc="-7" strike="noStrike">
                <a:solidFill>
                  <a:srgbClr val="000000"/>
                </a:solidFill>
                <a:latin typeface="Calibri"/>
              </a:rPr>
              <a:t>db.Employees.find({});</a:t>
            </a:r>
            <a:endParaRPr b="0" lang="en-IN" sz="17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24"/>
              </a:spcBef>
            </a:pPr>
            <a:r>
              <a:rPr b="1" lang="en-IN" sz="3000" spc="-7" strike="noStrike">
                <a:solidFill>
                  <a:srgbClr val="000000"/>
                </a:solidFill>
                <a:latin typeface="Calibri"/>
              </a:rPr>
              <a:t>findOne()</a:t>
            </a:r>
            <a:endParaRPr b="0" lang="en-IN" sz="3000" spc="-1" strike="noStrike">
              <a:latin typeface="Arial"/>
            </a:endParaRPr>
          </a:p>
          <a:p>
            <a:pPr marL="12600">
              <a:lnSpc>
                <a:spcPct val="80000"/>
              </a:lnSpc>
              <a:spcBef>
                <a:spcPts val="1046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This method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returns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first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matched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from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collection.  </a:t>
            </a:r>
            <a:r>
              <a:rPr b="0" lang="en-IN" sz="1800" spc="-5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need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specify the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condition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inside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findOne()</a:t>
            </a:r>
            <a:r>
              <a:rPr b="0" lang="en-IN" sz="1800" spc="18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method.</a:t>
            </a:r>
            <a:endParaRPr b="0" lang="en-IN" sz="1800" spc="-1" strike="noStrike">
              <a:latin typeface="Arial"/>
            </a:endParaRPr>
          </a:p>
          <a:p>
            <a:pPr marL="826920">
              <a:lnSpc>
                <a:spcPct val="100000"/>
              </a:lnSpc>
              <a:spcBef>
                <a:spcPts val="575"/>
              </a:spcBef>
            </a:pPr>
            <a:r>
              <a:rPr b="1" lang="en-IN" sz="1800" spc="-12" strike="noStrike">
                <a:solidFill>
                  <a:srgbClr val="000000"/>
                </a:solidFill>
                <a:latin typeface="Calibri"/>
              </a:rPr>
              <a:t>db.Employees.findOne({'name':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'John </a:t>
            </a:r>
            <a:r>
              <a:rPr b="1" lang="en-IN" sz="1800" spc="-1" strike="noStrike">
                <a:solidFill>
                  <a:srgbClr val="000000"/>
                </a:solidFill>
                <a:latin typeface="Calibri"/>
              </a:rPr>
              <a:t>Smith</a:t>
            </a:r>
            <a:r>
              <a:rPr b="1" lang="en-IN" sz="1800" spc="-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IN" sz="1800" spc="-7" strike="noStrike">
                <a:solidFill>
                  <a:srgbClr val="000000"/>
                </a:solidFill>
                <a:latin typeface="Calibri"/>
              </a:rPr>
              <a:t>Carlos’});</a:t>
            </a:r>
            <a:endParaRPr b="0" lang="en-IN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30"/>
              </a:spcBef>
            </a:pPr>
            <a:r>
              <a:rPr b="1" lang="en-IN" sz="3000" spc="-15" strike="noStrike">
                <a:solidFill>
                  <a:srgbClr val="000000"/>
                </a:solidFill>
                <a:latin typeface="Calibri"/>
              </a:rPr>
              <a:t>pretty()</a:t>
            </a:r>
            <a:endParaRPr b="0" lang="en-IN" sz="3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15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This method is used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to display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text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formatted</a:t>
            </a:r>
            <a:r>
              <a:rPr b="0" lang="en-IN" sz="1800" spc="12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52" strike="noStrike">
                <a:solidFill>
                  <a:srgbClr val="000000"/>
                </a:solidFill>
                <a:latin typeface="Calibri"/>
              </a:rPr>
              <a:t>way.</a:t>
            </a:r>
            <a:endParaRPr b="0" lang="en-IN" sz="1800" spc="-1" strike="noStrike">
              <a:latin typeface="Arial"/>
            </a:endParaRPr>
          </a:p>
          <a:p>
            <a:pPr marL="5025240">
              <a:lnSpc>
                <a:spcPct val="100000"/>
              </a:lnSpc>
              <a:spcBef>
                <a:spcPts val="544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64640" y="354960"/>
            <a:ext cx="10823760" cy="5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1" strike="noStrike" u="sng">
                <a:solidFill>
                  <a:srgbClr val="000000"/>
                </a:solidFill>
                <a:uFillTx/>
                <a:latin typeface="Arial"/>
              </a:rPr>
              <a:t>IMPORTANT PROJECTION &amp; QUERY METHODS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764640" y="861840"/>
            <a:ext cx="7346160" cy="426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4560" bIns="0">
            <a:spAutoFit/>
          </a:bodyPr>
          <a:p>
            <a:pPr marL="12600">
              <a:lnSpc>
                <a:spcPct val="100000"/>
              </a:lnSpc>
              <a:spcBef>
                <a:spcPts val="981"/>
              </a:spcBef>
            </a:pPr>
            <a:r>
              <a:rPr b="1" lang="en-IN" sz="2200" spc="-12" strike="noStrike">
                <a:solidFill>
                  <a:srgbClr val="000000"/>
                </a:solidFill>
                <a:latin typeface="Calibri"/>
              </a:rPr>
              <a:t>distinct()</a:t>
            </a:r>
            <a:endParaRPr b="0" lang="en-IN" sz="2200" spc="-1" strike="noStrike">
              <a:latin typeface="Arial"/>
            </a:endParaRPr>
          </a:p>
          <a:p>
            <a:pPr marL="12600">
              <a:lnSpc>
                <a:spcPts val="1539"/>
              </a:lnSpc>
              <a:spcBef>
                <a:spcPts val="1006"/>
              </a:spcBef>
              <a:tabLst>
                <a:tab algn="l" pos="5017680"/>
              </a:tabLst>
            </a:pP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distinct()</a:t>
            </a:r>
            <a:r>
              <a:rPr b="0" lang="en-IN" sz="1600" spc="15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is</a:t>
            </a:r>
            <a:r>
              <a:rPr b="0" lang="en-IN" sz="1600" spc="14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IN" sz="1600" spc="16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essential</a:t>
            </a:r>
            <a:r>
              <a:rPr b="0" lang="en-IN" sz="1600" spc="15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method</a:t>
            </a:r>
            <a:r>
              <a:rPr b="0" lang="en-IN" sz="1600" spc="18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which</a:t>
            </a:r>
            <a:r>
              <a:rPr b="0" lang="en-IN" sz="1600" spc="15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helps</a:t>
            </a:r>
            <a:r>
              <a:rPr b="0" lang="en-IN" sz="1600" spc="15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0" lang="en-IN" sz="1600" spc="14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returning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an </a:t>
            </a:r>
            <a:r>
              <a:rPr b="0" lang="en-IN" sz="1600" spc="-15" strike="noStrike">
                <a:solidFill>
                  <a:srgbClr val="000000"/>
                </a:solidFill>
                <a:latin typeface="Calibri"/>
              </a:rPr>
              <a:t>array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documents that  </a:t>
            </a:r>
            <a:r>
              <a:rPr b="0" lang="en-IN" sz="1600" spc="-15" strike="noStrike">
                <a:solidFill>
                  <a:srgbClr val="000000"/>
                </a:solidFill>
                <a:latin typeface="Calibri"/>
              </a:rPr>
              <a:t>have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distinct values </a:t>
            </a:r>
            <a:r>
              <a:rPr b="0" lang="en-IN" sz="1600" spc="-15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a specified</a:t>
            </a:r>
            <a:r>
              <a:rPr b="0" lang="en-IN" sz="1600" spc="2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field.</a:t>
            </a:r>
            <a:endParaRPr b="0" lang="en-IN" sz="1600" spc="-1" strike="noStrike">
              <a:latin typeface="Arial"/>
            </a:endParaRPr>
          </a:p>
          <a:p>
            <a:pPr marL="35640" algn="ctr">
              <a:lnSpc>
                <a:spcPct val="100000"/>
              </a:lnSpc>
              <a:spcBef>
                <a:spcPts val="519"/>
              </a:spcBef>
              <a:tabLst>
                <a:tab algn="l" pos="5017680"/>
              </a:tabLst>
            </a:pPr>
            <a:r>
              <a:rPr b="1" i="1" lang="en-IN" sz="2000" spc="-7" strike="noStrike">
                <a:solidFill>
                  <a:srgbClr val="000000"/>
                </a:solidFill>
                <a:latin typeface="Calibri"/>
              </a:rPr>
              <a:t>db.Employees.distinct({‘name’});</a:t>
            </a:r>
            <a:endParaRPr b="0" lang="en-IN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59"/>
              </a:spcBef>
              <a:tabLst>
                <a:tab algn="l" pos="501768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Calibri"/>
              </a:rPr>
              <a:t>isCapped()</a:t>
            </a:r>
            <a:endParaRPr b="0" lang="en-IN" sz="2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41"/>
              </a:spcBef>
              <a:tabLst>
                <a:tab algn="l" pos="5017680"/>
              </a:tabLst>
            </a:pP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method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used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check whether that collection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capped or</a:t>
            </a:r>
            <a:r>
              <a:rPr b="0" lang="en-IN" sz="1600" spc="5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not.</a:t>
            </a:r>
            <a:endParaRPr b="0" lang="en-IN" sz="16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510"/>
              </a:spcBef>
              <a:tabLst>
                <a:tab algn="l" pos="5017680"/>
              </a:tabLst>
            </a:pPr>
            <a:r>
              <a:rPr b="1" i="1" lang="en-IN" sz="2000" spc="-7" strike="noStrike">
                <a:solidFill>
                  <a:srgbClr val="000000"/>
                </a:solidFill>
                <a:latin typeface="Calibri"/>
              </a:rPr>
              <a:t>db.Employees.isCapped();</a:t>
            </a:r>
            <a:endParaRPr b="0" lang="en-IN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29"/>
              </a:spcBef>
              <a:tabLst>
                <a:tab algn="l" pos="5017680"/>
              </a:tabLst>
            </a:pP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will </a:t>
            </a:r>
            <a:r>
              <a:rPr b="0" lang="en-IN" sz="1600" spc="-15" strike="noStrike">
                <a:solidFill>
                  <a:srgbClr val="000000"/>
                </a:solidFill>
                <a:latin typeface="Calibri"/>
              </a:rPr>
              <a:t>return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a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Boolean value.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If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capped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then true other wise</a:t>
            </a:r>
            <a:r>
              <a:rPr b="0" lang="en-IN" sz="1600" spc="14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false.</a:t>
            </a:r>
            <a:endParaRPr b="0" lang="en-IN" sz="1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45"/>
              </a:spcBef>
              <a:tabLst>
                <a:tab algn="l" pos="5017680"/>
              </a:tabLst>
            </a:pPr>
            <a:r>
              <a:rPr b="1" lang="en-IN" sz="2200" spc="-7" strike="noStrike">
                <a:solidFill>
                  <a:srgbClr val="000000"/>
                </a:solidFill>
                <a:latin typeface="Calibri"/>
              </a:rPr>
              <a:t>limit()</a:t>
            </a:r>
            <a:endParaRPr b="0" lang="en-IN" sz="2200" spc="-1" strike="noStrike">
              <a:latin typeface="Arial"/>
            </a:endParaRPr>
          </a:p>
          <a:p>
            <a:pPr marL="12600">
              <a:lnSpc>
                <a:spcPts val="1729"/>
              </a:lnSpc>
              <a:spcBef>
                <a:spcPts val="646"/>
              </a:spcBef>
              <a:tabLst>
                <a:tab algn="l" pos="5017680"/>
              </a:tabLst>
            </a:pP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method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is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used </a:t>
            </a: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limit the </a:t>
            </a:r>
            <a:r>
              <a:rPr b="0" lang="en-IN" sz="1600" spc="-15" strike="noStrike">
                <a:solidFill>
                  <a:srgbClr val="000000"/>
                </a:solidFill>
                <a:latin typeface="Calibri"/>
              </a:rPr>
              <a:t>records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in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MongoDB.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accepts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600" spc="-7" strike="noStrike">
                <a:solidFill>
                  <a:srgbClr val="000000"/>
                </a:solidFill>
                <a:latin typeface="Calibri"/>
              </a:rPr>
              <a:t>number</a:t>
            </a:r>
            <a:r>
              <a:rPr b="0" lang="en-IN" sz="1600" spc="330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600" spc="-1" strike="noStrike">
                <a:solidFill>
                  <a:srgbClr val="000000"/>
                </a:solidFill>
                <a:latin typeface="Calibri"/>
              </a:rPr>
              <a:t>type</a:t>
            </a:r>
            <a:endParaRPr b="0" lang="en-IN" sz="1600" spc="-1" strike="noStrike">
              <a:latin typeface="Arial"/>
            </a:endParaRPr>
          </a:p>
          <a:p>
            <a:pPr marL="12600">
              <a:lnSpc>
                <a:spcPts val="1729"/>
              </a:lnSpc>
              <a:tabLst>
                <a:tab algn="l" pos="5017680"/>
              </a:tabLst>
            </a:pPr>
            <a:r>
              <a:rPr b="0" lang="en-IN" sz="1600" spc="-12" strike="noStrike">
                <a:solidFill>
                  <a:srgbClr val="000000"/>
                </a:solidFill>
                <a:latin typeface="Calibri"/>
              </a:rPr>
              <a:t>argument.</a:t>
            </a:r>
            <a:endParaRPr b="0" lang="en-IN" sz="16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505"/>
              </a:spcBef>
              <a:tabLst>
                <a:tab algn="l" pos="5017680"/>
              </a:tabLst>
            </a:pPr>
            <a:r>
              <a:rPr b="1" i="1" lang="en-IN" sz="2000" spc="-7" strike="noStrike">
                <a:solidFill>
                  <a:srgbClr val="000000"/>
                </a:solidFill>
                <a:latin typeface="Calibri"/>
              </a:rPr>
              <a:t>db.Employees.find({}).limit(2);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7511040" y="671760"/>
            <a:ext cx="4100400" cy="30985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2"/>
          <p:cNvSpPr/>
          <p:nvPr/>
        </p:nvSpPr>
        <p:spPr>
          <a:xfrm>
            <a:off x="919440" y="385200"/>
            <a:ext cx="4646520" cy="11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4400" spc="-1" strike="noStrike">
                <a:solidFill>
                  <a:srgbClr val="000000"/>
                </a:solidFill>
                <a:latin typeface="DejaVu Sans"/>
              </a:rPr>
              <a:t>Why No</a:t>
            </a:r>
            <a:r>
              <a:rPr b="0" lang="en-IN" sz="4400" spc="-86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4400" spc="-7" strike="noStrike">
                <a:solidFill>
                  <a:srgbClr val="000000"/>
                </a:solidFill>
                <a:latin typeface="DejaVu Sans"/>
              </a:rPr>
              <a:t>SQL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2" name="CustomShape 3"/>
          <p:cNvSpPr/>
          <p:nvPr/>
        </p:nvSpPr>
        <p:spPr>
          <a:xfrm>
            <a:off x="1346040" y="1642680"/>
            <a:ext cx="4963320" cy="368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55680" indent="-3427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Modern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web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application/ 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cloud 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</a:rPr>
              <a:t>create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huge 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</a:rPr>
              <a:t>traffic  </a:t>
            </a:r>
            <a:r>
              <a:rPr b="0" lang="en-IN" sz="2000" spc="-26" strike="noStrike">
                <a:solidFill>
                  <a:srgbClr val="000000"/>
                </a:solidFill>
                <a:latin typeface="DejaVu Sans"/>
              </a:rPr>
              <a:t>Vertical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Scale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vs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Horizontal  scaling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9"/>
              </a:spcBef>
            </a:pPr>
            <a:endParaRPr b="0" lang="en-IN" sz="20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Horizontal scaling/ Hadoop is 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the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solution=&gt;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RDBMS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can 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not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scale</a:t>
            </a:r>
            <a:endParaRPr b="0" lang="en-IN" sz="20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RDBMS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is designed to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run 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over big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server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rather then  community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H/W</a:t>
            </a:r>
            <a:endParaRPr b="0" lang="en-IN" sz="20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11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IN" sz="2000" spc="-15" strike="noStrike">
                <a:solidFill>
                  <a:srgbClr val="000000"/>
                </a:solidFill>
                <a:latin typeface="DejaVu Sans"/>
              </a:rPr>
              <a:t>Running Relational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DBMS 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over cluster is not</a:t>
            </a:r>
            <a:r>
              <a:rPr b="0" lang="en-IN" sz="2000" spc="-2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easy!</a:t>
            </a:r>
            <a:endParaRPr b="0" lang="en-IN" sz="20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1" lang="en-IN" sz="2000" spc="-7" strike="noStrike">
                <a:solidFill>
                  <a:srgbClr val="000000"/>
                </a:solidFill>
                <a:latin typeface="DejaVu Sans"/>
              </a:rPr>
              <a:t>Industry comes </a:t>
            </a:r>
            <a:r>
              <a:rPr b="1" lang="en-IN" sz="2000" spc="-1" strike="noStrike">
                <a:solidFill>
                  <a:srgbClr val="000000"/>
                </a:solidFill>
                <a:latin typeface="DejaVu Sans"/>
              </a:rPr>
              <a:t>with</a:t>
            </a:r>
            <a:r>
              <a:rPr b="1" lang="en-IN" sz="2000" spc="-55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IN" sz="2000" spc="-1" strike="noStrike">
                <a:solidFill>
                  <a:srgbClr val="000000"/>
                </a:solidFill>
                <a:latin typeface="DejaVu Sans"/>
              </a:rPr>
              <a:t>new  </a:t>
            </a:r>
            <a:r>
              <a:rPr b="1" lang="en-IN" sz="2000" spc="-7" strike="noStrike">
                <a:solidFill>
                  <a:srgbClr val="000000"/>
                </a:solidFill>
                <a:latin typeface="DejaVu Sans"/>
              </a:rPr>
              <a:t>solutions</a:t>
            </a:r>
            <a:endParaRPr b="0" lang="en-IN" sz="2000" spc="-1" strike="noStrike">
              <a:latin typeface="Arial"/>
            </a:endParaRPr>
          </a:p>
        </p:txBody>
      </p:sp>
      <p:grpSp>
        <p:nvGrpSpPr>
          <p:cNvPr id="63" name="Group 4"/>
          <p:cNvGrpSpPr/>
          <p:nvPr/>
        </p:nvGrpSpPr>
        <p:grpSpPr>
          <a:xfrm>
            <a:off x="1912680" y="4057200"/>
            <a:ext cx="9805320" cy="2608560"/>
            <a:chOff x="1912680" y="4057200"/>
            <a:chExt cx="9805320" cy="2608560"/>
          </a:xfrm>
        </p:grpSpPr>
        <p:sp>
          <p:nvSpPr>
            <p:cNvPr id="64" name="CustomShape 5"/>
            <p:cNvSpPr/>
            <p:nvPr/>
          </p:nvSpPr>
          <p:spPr>
            <a:xfrm>
              <a:off x="7503480" y="4057200"/>
              <a:ext cx="4214520" cy="23220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CustomShape 6"/>
            <p:cNvSpPr/>
            <p:nvPr/>
          </p:nvSpPr>
          <p:spPr>
            <a:xfrm>
              <a:off x="1912680" y="5635800"/>
              <a:ext cx="4474440" cy="10299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764640" y="250560"/>
            <a:ext cx="10035000" cy="5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IMPORTANT PROJECTION &amp; QUERY  METHODS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764640" y="1109520"/>
            <a:ext cx="955440" cy="115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>
                <a:solidFill>
                  <a:srgbClr val="000000"/>
                </a:solidFill>
                <a:latin typeface="Calibri"/>
              </a:rPr>
              <a:t>skip()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764640" y="1707480"/>
            <a:ext cx="6784200" cy="41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0">
            <a:spAutoFit/>
          </a:bodyPr>
          <a:p>
            <a:pPr marL="12600">
              <a:lnSpc>
                <a:spcPts val="2049"/>
              </a:lnSpc>
              <a:spcBef>
                <a:spcPts val="354"/>
              </a:spcBef>
            </a:pP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method is used </a:t>
            </a:r>
            <a:r>
              <a:rPr b="0" lang="en-IN" sz="1900" spc="-15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skip </a:t>
            </a:r>
            <a:r>
              <a:rPr b="0" lang="en-IN" sz="19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number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of documents. It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accepts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the 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number </a:t>
            </a:r>
            <a:r>
              <a:rPr b="0" lang="en-IN" sz="1900" spc="-7" strike="noStrike">
                <a:solidFill>
                  <a:srgbClr val="000000"/>
                </a:solidFill>
                <a:latin typeface="Calibri"/>
              </a:rPr>
              <a:t>type</a:t>
            </a:r>
            <a:r>
              <a:rPr b="0" lang="en-IN" sz="1900" spc="2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900" spc="-12" strike="noStrike">
                <a:solidFill>
                  <a:srgbClr val="000000"/>
                </a:solidFill>
                <a:latin typeface="Calibri"/>
              </a:rPr>
              <a:t>argument.</a:t>
            </a:r>
            <a:endParaRPr b="0" lang="en-IN" sz="1900" spc="-1" strike="noStrike">
              <a:latin typeface="Arial"/>
            </a:endParaRPr>
          </a:p>
          <a:p>
            <a:pPr marL="12600" algn="ctr">
              <a:lnSpc>
                <a:spcPct val="100000"/>
              </a:lnSpc>
              <a:spcBef>
                <a:spcPts val="646"/>
              </a:spcBef>
            </a:pPr>
            <a:r>
              <a:rPr b="1" i="1" lang="en-IN" sz="2400" spc="-7" strike="noStrike">
                <a:solidFill>
                  <a:srgbClr val="000000"/>
                </a:solidFill>
                <a:latin typeface="Calibri"/>
              </a:rPr>
              <a:t>db.Employees.find({}).limit(1).skip(1);</a:t>
            </a:r>
            <a:endParaRPr b="0" lang="en-IN" sz="2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70"/>
              </a:spcBef>
            </a:pPr>
            <a:r>
              <a:rPr b="1" lang="en-IN" sz="3200" spc="-7" strike="noStrike">
                <a:solidFill>
                  <a:srgbClr val="000000"/>
                </a:solidFill>
                <a:latin typeface="Calibri"/>
              </a:rPr>
              <a:t>sort()</a:t>
            </a:r>
            <a:endParaRPr b="0" lang="en-IN" sz="3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16"/>
              </a:spcBef>
            </a:pPr>
            <a:r>
              <a:rPr b="0" lang="en-IN" sz="2100" spc="-7" strike="noStrike">
                <a:solidFill>
                  <a:srgbClr val="000000"/>
                </a:solidFill>
                <a:latin typeface="Calibri"/>
              </a:rPr>
              <a:t>This method is used </a:t>
            </a:r>
            <a:r>
              <a:rPr b="0" lang="en-IN" sz="21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2100" spc="-7" strike="noStrike">
                <a:solidFill>
                  <a:srgbClr val="000000"/>
                </a:solidFill>
                <a:latin typeface="Calibri"/>
              </a:rPr>
              <a:t>sort </a:t>
            </a:r>
            <a:r>
              <a:rPr b="0" lang="en-IN" sz="21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2100" spc="-12" strike="noStrike">
                <a:solidFill>
                  <a:srgbClr val="000000"/>
                </a:solidFill>
                <a:latin typeface="Calibri"/>
              </a:rPr>
              <a:t>documents </a:t>
            </a:r>
            <a:r>
              <a:rPr b="0" lang="en-IN" sz="2100" spc="-7" strike="noStrike">
                <a:solidFill>
                  <a:srgbClr val="000000"/>
                </a:solidFill>
                <a:latin typeface="Calibri"/>
              </a:rPr>
              <a:t>in</a:t>
            </a:r>
            <a:r>
              <a:rPr b="0" lang="en-IN" sz="2100" spc="6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100" spc="-7" strike="noStrike">
                <a:solidFill>
                  <a:srgbClr val="000000"/>
                </a:solidFill>
                <a:latin typeface="Calibri"/>
              </a:rPr>
              <a:t>MongoDB.</a:t>
            </a:r>
            <a:endParaRPr b="0" lang="en-IN" sz="2100" spc="-1" strike="noStrike">
              <a:latin typeface="Arial"/>
            </a:endParaRPr>
          </a:p>
          <a:p>
            <a:pPr marL="720" algn="ctr">
              <a:lnSpc>
                <a:spcPct val="100000"/>
              </a:lnSpc>
              <a:spcBef>
                <a:spcPts val="694"/>
              </a:spcBef>
            </a:pPr>
            <a:r>
              <a:rPr b="1" i="1" lang="en-IN" sz="2400" spc="-7" strike="noStrike">
                <a:solidFill>
                  <a:srgbClr val="000000"/>
                </a:solidFill>
                <a:latin typeface="Calibri"/>
              </a:rPr>
              <a:t>db.Employees.find({}).sort({‘name’:</a:t>
            </a:r>
            <a:r>
              <a:rPr b="1" i="1" lang="en-IN" sz="2400" spc="-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2400" spc="-7" strike="noStrike">
                <a:solidFill>
                  <a:srgbClr val="000000"/>
                </a:solidFill>
                <a:latin typeface="Calibri"/>
              </a:rPr>
              <a:t>-1});</a:t>
            </a:r>
            <a:endParaRPr b="0" lang="en-IN" sz="2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816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This will sort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 in descending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order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on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field</a:t>
            </a:r>
            <a:r>
              <a:rPr b="0" lang="en-IN" sz="1800" spc="15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1800" spc="-7" strike="noStrike">
                <a:solidFill>
                  <a:srgbClr val="000000"/>
                </a:solidFill>
                <a:latin typeface="Calibri"/>
              </a:rPr>
              <a:t>name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IN" sz="1800" spc="-1" strike="noStrike">
              <a:latin typeface="Arial"/>
            </a:endParaRPr>
          </a:p>
          <a:p>
            <a:pPr marL="5092560">
              <a:lnSpc>
                <a:spcPct val="100000"/>
              </a:lnSpc>
              <a:spcBef>
                <a:spcPts val="780"/>
              </a:spcBef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64640" y="464400"/>
            <a:ext cx="600300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3600" spc="-1" strike="noStrike" u="sng">
                <a:solidFill>
                  <a:srgbClr val="000000"/>
                </a:solidFill>
                <a:uFillTx/>
                <a:latin typeface="Arial"/>
              </a:rPr>
              <a:t>IMPORTANT OPERATORS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764640" y="1121040"/>
            <a:ext cx="747360" cy="11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3000" spc="-1" strike="noStrike">
                <a:solidFill>
                  <a:srgbClr val="000000"/>
                </a:solidFill>
                <a:latin typeface="Calibri"/>
              </a:rPr>
              <a:t>AND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764640" y="1656000"/>
            <a:ext cx="6784920" cy="358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7320" bIns="0">
            <a:spAutoFit/>
          </a:bodyPr>
          <a:p>
            <a:pPr marL="12600" algn="just">
              <a:lnSpc>
                <a:spcPct val="80000"/>
              </a:lnSpc>
              <a:spcBef>
                <a:spcPts val="530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This is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operator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used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query the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data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with AND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relation.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It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will 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search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satisfying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conditions that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you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pass in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 </a:t>
            </a:r>
            <a:r>
              <a:rPr b="0" lang="en-IN" sz="1800" spc="-21" strike="noStrike">
                <a:solidFill>
                  <a:srgbClr val="000000"/>
                </a:solidFill>
                <a:latin typeface="Calibri"/>
              </a:rPr>
              <a:t>query.</a:t>
            </a:r>
            <a:endParaRPr b="0" lang="en-IN" sz="1800" spc="-1" strike="noStrike">
              <a:latin typeface="Arial"/>
            </a:endParaRPr>
          </a:p>
          <a:p>
            <a:pPr marL="12600" algn="ctr">
              <a:lnSpc>
                <a:spcPts val="2375"/>
              </a:lnSpc>
              <a:spcBef>
                <a:spcPts val="465"/>
              </a:spcBef>
            </a:pPr>
            <a:r>
              <a:rPr b="1" i="1" lang="en-IN" sz="2200" spc="-7" strike="noStrike">
                <a:solidFill>
                  <a:srgbClr val="000000"/>
                </a:solidFill>
                <a:latin typeface="Calibri"/>
              </a:rPr>
              <a:t>db.Employees.find({$and: [{‘name’: </a:t>
            </a:r>
            <a:r>
              <a:rPr b="1" i="1" lang="en-IN" sz="2200" spc="-21" strike="noStrike">
                <a:solidFill>
                  <a:srgbClr val="000000"/>
                </a:solidFill>
                <a:latin typeface="Calibri"/>
              </a:rPr>
              <a:t>‘John </a:t>
            </a:r>
            <a:r>
              <a:rPr b="1" i="1" lang="en-IN" sz="2200" spc="-7" strike="noStrike">
                <a:solidFill>
                  <a:srgbClr val="000000"/>
                </a:solidFill>
                <a:latin typeface="Calibri"/>
              </a:rPr>
              <a:t>Smith</a:t>
            </a:r>
            <a:r>
              <a:rPr b="1" i="1" lang="en-IN" sz="2200" spc="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2200" spc="-7" strike="noStrike">
                <a:solidFill>
                  <a:srgbClr val="000000"/>
                </a:solidFill>
                <a:latin typeface="Calibri"/>
              </a:rPr>
              <a:t>Carlos’},</a:t>
            </a:r>
            <a:endParaRPr b="0" lang="en-IN" sz="2200" spc="-1" strike="noStrike">
              <a:latin typeface="Arial"/>
            </a:endParaRPr>
          </a:p>
          <a:p>
            <a:pPr marL="12600" algn="ctr">
              <a:lnSpc>
                <a:spcPts val="2375"/>
              </a:lnSpc>
            </a:pPr>
            <a:r>
              <a:rPr b="1" i="1" lang="en-IN" sz="2200" spc="-7" strike="noStrike">
                <a:solidFill>
                  <a:srgbClr val="000000"/>
                </a:solidFill>
                <a:latin typeface="Calibri"/>
              </a:rPr>
              <a:t>{‘EmpId’:</a:t>
            </a:r>
            <a:r>
              <a:rPr b="1" i="1" lang="en-IN" sz="22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2200" spc="-7" strike="noStrike">
                <a:solidFill>
                  <a:srgbClr val="000000"/>
                </a:solidFill>
                <a:latin typeface="Calibri"/>
              </a:rPr>
              <a:t>‘HL0020’}]});</a:t>
            </a:r>
            <a:endParaRPr b="0" lang="en-IN" sz="22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44"/>
              </a:spcBef>
            </a:pPr>
            <a:r>
              <a:rPr b="1" lang="en-IN" sz="3000" spc="-7" strike="noStrike">
                <a:solidFill>
                  <a:srgbClr val="000000"/>
                </a:solidFill>
                <a:latin typeface="Calibri"/>
              </a:rPr>
              <a:t>OR</a:t>
            </a:r>
            <a:endParaRPr b="0" lang="en-IN" sz="3000" spc="-1" strike="noStrike">
              <a:latin typeface="Arial"/>
            </a:endParaRPr>
          </a:p>
          <a:p>
            <a:pPr marL="12600" algn="just">
              <a:lnSpc>
                <a:spcPct val="80000"/>
              </a:lnSpc>
              <a:spcBef>
                <a:spcPts val="1046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This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operator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is used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query the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data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with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OR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relation.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It will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search 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document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return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result if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any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of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specified condition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is 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fulfilled.</a:t>
            </a:r>
            <a:endParaRPr b="0" lang="en-IN" sz="1800" spc="-1" strike="noStrike">
              <a:latin typeface="Arial"/>
            </a:endParaRPr>
          </a:p>
          <a:p>
            <a:pPr marL="21600" algn="ctr">
              <a:lnSpc>
                <a:spcPct val="80000"/>
              </a:lnSpc>
              <a:spcBef>
                <a:spcPts val="1001"/>
              </a:spcBef>
            </a:pPr>
            <a:r>
              <a:rPr b="1" i="1" lang="en-IN" sz="2000" spc="-7" strike="noStrike">
                <a:solidFill>
                  <a:srgbClr val="000000"/>
                </a:solidFill>
                <a:latin typeface="Calibri"/>
              </a:rPr>
              <a:t>db.Employees.find({$or: [{‘name’: </a:t>
            </a:r>
            <a:r>
              <a:rPr b="1" i="1" lang="en-IN" sz="2000" spc="-15" strike="noStrike">
                <a:solidFill>
                  <a:srgbClr val="000000"/>
                </a:solidFill>
                <a:latin typeface="Calibri"/>
              </a:rPr>
              <a:t>‘John </a:t>
            </a:r>
            <a:r>
              <a:rPr b="1" i="1" lang="en-IN" sz="2000" spc="-7" strike="noStrike">
                <a:solidFill>
                  <a:srgbClr val="000000"/>
                </a:solidFill>
                <a:latin typeface="Calibri"/>
              </a:rPr>
              <a:t>Smith </a:t>
            </a:r>
            <a:r>
              <a:rPr b="1" i="1" lang="en-IN" sz="2000" spc="-1" strike="noStrike">
                <a:solidFill>
                  <a:srgbClr val="000000"/>
                </a:solidFill>
                <a:latin typeface="Calibri"/>
              </a:rPr>
              <a:t>Carlos’},</a:t>
            </a:r>
            <a:r>
              <a:rPr b="1" i="1" lang="en-IN" sz="2000" spc="-114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i="1" lang="en-IN" sz="2000" spc="-7" strike="noStrike">
                <a:solidFill>
                  <a:srgbClr val="000000"/>
                </a:solidFill>
                <a:latin typeface="Calibri"/>
              </a:rPr>
              <a:t>{‘EmpId’:  </a:t>
            </a:r>
            <a:r>
              <a:rPr b="1" i="1" lang="en-IN" sz="2000" spc="-1" strike="noStrike">
                <a:solidFill>
                  <a:srgbClr val="000000"/>
                </a:solidFill>
                <a:latin typeface="Calibri"/>
              </a:rPr>
              <a:t>‘HL0020’}]});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466200" y="277560"/>
            <a:ext cx="9759960" cy="59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1" strike="noStrike" u="sng">
                <a:solidFill>
                  <a:srgbClr val="000000"/>
                </a:solidFill>
                <a:uFillTx/>
                <a:latin typeface="Arial"/>
              </a:rPr>
              <a:t>RDBMS WHERE CLAUSE EQUIVALENTS IN  MONGODB</a:t>
            </a:r>
            <a:endParaRPr b="0" lang="en-IN" sz="2800" spc="-1" strike="noStrike">
              <a:latin typeface="Arial"/>
            </a:endParaRPr>
          </a:p>
        </p:txBody>
      </p:sp>
      <p:graphicFrame>
        <p:nvGraphicFramePr>
          <p:cNvPr id="271" name="Table 2"/>
          <p:cNvGraphicFramePr/>
          <p:nvPr/>
        </p:nvGraphicFramePr>
        <p:xfrm>
          <a:off x="801000" y="1332360"/>
          <a:ext cx="6904440" cy="3942000"/>
        </p:xfrm>
        <a:graphic>
          <a:graphicData uri="http://schemas.openxmlformats.org/drawingml/2006/table">
            <a:tbl>
              <a:tblPr/>
              <a:tblGrid>
                <a:gridCol w="1163160"/>
                <a:gridCol w="1697760"/>
                <a:gridCol w="2444040"/>
                <a:gridCol w="1599840"/>
              </a:tblGrid>
              <a:tr h="384480"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Operation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Syntax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Example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RDBMS</a:t>
                      </a:r>
                      <a:r>
                        <a:rPr b="1" lang="en-IN" sz="1050" spc="-26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Equivalent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</a:tr>
              <a:tr h="592920"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Equality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{&lt;key&gt;:&lt;value&gt;}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7000"/>
                        </a:lnSpc>
                        <a:spcBef>
                          <a:spcPts val="465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db.Employees.find({"name":"John  Doe"}).pretty()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where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name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=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John</a:t>
                      </a:r>
                      <a:r>
                        <a:rPr b="0" lang="en-IN" sz="1050" spc="-60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Doe'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</a:tr>
              <a:tr h="592920"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Less Than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{&lt;key&gt;:{$lt:&lt;value&gt;}}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7000"/>
                        </a:lnSpc>
                        <a:spcBef>
                          <a:spcPts val="465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db.Employees.find({"salary":{$lt:20000}}).  pretty()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1"/>
                        </a:spcBef>
                      </a:pP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where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salary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</a:t>
                      </a:r>
                      <a:r>
                        <a:rPr b="0" lang="en-IN" sz="1050" spc="-5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20000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</a:tr>
              <a:tr h="592920"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Less Than</a:t>
                      </a:r>
                      <a:r>
                        <a:rPr b="1" lang="en-IN" sz="1050" spc="-3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Equals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{&lt;key&gt;:{$lte:&lt;value&gt;}}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db.Employees.find({"salary":{$lte:20000}}</a:t>
                      </a:r>
                      <a:endParaRPr b="0" lang="en-IN" sz="1050" spc="-1" strike="noStrike">
                        <a:latin typeface="Arial"/>
                      </a:endParaRPr>
                    </a:p>
                    <a:p>
                      <a:pPr marL="76680">
                        <a:lnSpc>
                          <a:spcPct val="100000"/>
                        </a:lnSpc>
                        <a:spcBef>
                          <a:spcPts val="96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).pretty()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where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salary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&lt;=</a:t>
                      </a:r>
                      <a:r>
                        <a:rPr b="0" lang="en-IN" sz="1050" spc="-5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20000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</a:tr>
              <a:tr h="592920"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1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Greater</a:t>
                      </a:r>
                      <a:r>
                        <a:rPr b="1" lang="en-IN" sz="1050" spc="-2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Than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{&lt;key&gt;:{$gt:&lt;value&gt;}}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db.Employees.find({"salary":{$gt:20000}})</a:t>
                      </a:r>
                      <a:endParaRPr b="0" lang="en-IN" sz="1050" spc="-1" strike="noStrike">
                        <a:latin typeface="Arial"/>
                      </a:endParaRPr>
                    </a:p>
                    <a:p>
                      <a:pPr marL="76680">
                        <a:lnSpc>
                          <a:spcPct val="100000"/>
                        </a:lnSpc>
                        <a:spcBef>
                          <a:spcPts val="96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.pretty()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where </a:t>
                      </a: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salary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&gt;</a:t>
                      </a:r>
                      <a:r>
                        <a:rPr b="0" lang="en-IN" sz="1050" spc="-5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20000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</a:tr>
              <a:tr h="592920"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7000"/>
                        </a:lnSpc>
                        <a:spcBef>
                          <a:spcPts val="471"/>
                        </a:spcBef>
                      </a:pPr>
                      <a:r>
                        <a:rPr b="1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Greater</a:t>
                      </a:r>
                      <a:r>
                        <a:rPr b="1" lang="en-IN" sz="1050" spc="-75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Than  Equals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{&lt;key&gt;:{$gte:&lt;value&gt;}}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db.Employees.find({"salary":{$gte:20000}}</a:t>
                      </a:r>
                      <a:endParaRPr b="0" lang="en-IN" sz="1050" spc="-1" strike="noStrike">
                        <a:latin typeface="Arial"/>
                      </a:endParaRPr>
                    </a:p>
                    <a:p>
                      <a:pPr marL="76680">
                        <a:lnSpc>
                          <a:spcPct val="100000"/>
                        </a:lnSpc>
                        <a:spcBef>
                          <a:spcPts val="96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).pretty()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where likes &gt;=</a:t>
                      </a:r>
                      <a:r>
                        <a:rPr b="0" lang="en-IN" sz="1050" spc="-60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20000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5e4d1"/>
                    </a:solidFill>
                  </a:tcPr>
                </a:tc>
              </a:tr>
              <a:tr h="593280"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Not</a:t>
                      </a:r>
                      <a:r>
                        <a:rPr b="1" lang="en-IN" sz="1050" spc="-26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1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Equals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4b45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32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{&lt;key&gt;:{$ne:&lt;value&gt;}}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db.Employees.find({"salary":{$ne:20000}})</a:t>
                      </a:r>
                      <a:endParaRPr b="0" lang="en-IN" sz="1050" spc="-1" strike="noStrike">
                        <a:latin typeface="Arial"/>
                      </a:endParaRPr>
                    </a:p>
                    <a:p>
                      <a:pPr marL="76680">
                        <a:lnSpc>
                          <a:spcPct val="100000"/>
                        </a:lnSpc>
                        <a:spcBef>
                          <a:spcPts val="96"/>
                        </a:spcBef>
                      </a:pPr>
                      <a:r>
                        <a:rPr b="0" lang="en-IN" sz="1050" spc="-7" strike="noStrike">
                          <a:solidFill>
                            <a:srgbClr val="000000"/>
                          </a:solidFill>
                          <a:latin typeface="Calibri"/>
                        </a:rPr>
                        <a:t>.pretty()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marL="76680">
                        <a:lnSpc>
                          <a:spcPct val="100000"/>
                        </a:lnSpc>
                        <a:spcBef>
                          <a:spcPts val="564"/>
                        </a:spcBef>
                      </a:pP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where likes !=</a:t>
                      </a:r>
                      <a:r>
                        <a:rPr b="0" lang="en-IN" sz="1050" spc="-60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IN" sz="105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20000</a:t>
                      </a:r>
                      <a:endParaRPr b="0" lang="en-IN" sz="105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f1e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764640" y="855000"/>
            <a:ext cx="9747000" cy="115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IN" sz="3200" spc="-1" strike="noStrike" u="sng">
                <a:solidFill>
                  <a:srgbClr val="000000"/>
                </a:solidFill>
                <a:uFillTx/>
                <a:latin typeface="Arial"/>
              </a:rPr>
              <a:t>WHERE MONGODB IS BEST SUITABLE?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764640" y="1566000"/>
            <a:ext cx="6671880" cy="337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is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best suited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for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unstructured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semi-structured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data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such 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as: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1006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Social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media</a:t>
            </a:r>
            <a:r>
              <a:rPr b="0" lang="en-IN" sz="1800" spc="9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posts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26" strike="noStrike">
                <a:solidFill>
                  <a:srgbClr val="000000"/>
                </a:solidFill>
                <a:latin typeface="Calibri"/>
              </a:rPr>
              <a:t>Web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pages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995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Emails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1009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Medical</a:t>
            </a:r>
            <a:r>
              <a:rPr b="0" lang="en-IN" sz="1800" spc="7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records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995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Reports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Raw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data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from marketing</a:t>
            </a:r>
            <a:r>
              <a:rPr b="0" lang="en-IN" sz="1800" spc="26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researches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1006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Scientific</a:t>
            </a:r>
            <a:r>
              <a:rPr b="0" lang="en-IN" sz="1800" spc="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data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764640" y="529920"/>
            <a:ext cx="10142640" cy="6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1" strike="noStrike" u="sng">
                <a:solidFill>
                  <a:srgbClr val="000000"/>
                </a:solidFill>
                <a:uFillTx/>
                <a:latin typeface="Arial"/>
              </a:rPr>
              <a:t>EXCELLENT MONGODB LEARNING  REFERENCES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764640" y="1469160"/>
            <a:ext cx="6770160" cy="421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99160" indent="-28620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SQL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mapping Chart </a:t>
            </a:r>
            <a:r>
              <a:rPr b="0" lang="en-IN" sz="1800" spc="-7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1"/>
              </a:rPr>
              <a:t> </a:t>
            </a:r>
            <a:r>
              <a:rPr b="0" lang="en-IN" sz="1800" spc="-12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2"/>
              </a:rPr>
              <a:t>https://docs.mongodb.com/manual/reference/sql-comparison/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1009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What is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NoSQL? </a:t>
            </a:r>
            <a:r>
              <a:rPr b="0" lang="en-IN" sz="1800" spc="-1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3"/>
              </a:rPr>
              <a:t> </a:t>
            </a:r>
            <a:r>
              <a:rPr b="0" lang="en-IN" sz="1800" spc="-12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4"/>
              </a:rPr>
              <a:t>https://www.mongodb.com/nosql-explained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995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and MySQL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Comparison </a:t>
            </a:r>
            <a:r>
              <a:rPr b="0" lang="en-IN" sz="1800" spc="-7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5"/>
              </a:rPr>
              <a:t> </a:t>
            </a:r>
            <a:r>
              <a:rPr b="0" lang="en-IN" sz="1800" spc="-12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6"/>
              </a:rPr>
              <a:t>https://www.mongodb.com/compare/mongodb-mysql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Cheat Sheet </a:t>
            </a:r>
            <a:r>
              <a:rPr b="0" lang="en-IN" sz="1800" spc="-7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7"/>
              </a:rPr>
              <a:t> https://blog.codecentric.de/files/2012/12/MongoDB-CheatSheet- </a:t>
            </a:r>
            <a:r>
              <a:rPr b="0" lang="en-IN" sz="1800" spc="-7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8"/>
              </a:rPr>
              <a:t> </a:t>
            </a:r>
            <a:r>
              <a:rPr b="0" lang="en-IN" sz="1800" spc="-1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9"/>
              </a:rPr>
              <a:t>v1_0.pdf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1006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Organized Reference card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–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PDF file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–</a:t>
            </a:r>
            <a:r>
              <a:rPr b="0" lang="en-IN" sz="1800" spc="13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Dzone</a:t>
            </a:r>
            <a:endParaRPr b="0" lang="en-IN" sz="1800" spc="-1" strike="noStrike">
              <a:latin typeface="Arial"/>
            </a:endParaRPr>
          </a:p>
          <a:p>
            <a:pPr marL="299160">
              <a:lnSpc>
                <a:spcPct val="100000"/>
              </a:lnSpc>
              <a:tabLst>
                <a:tab algn="l" pos="299160"/>
                <a:tab algn="l" pos="299880"/>
              </a:tabLst>
            </a:pPr>
            <a:r>
              <a:rPr b="0" lang="en-IN" sz="1800" spc="-12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10"/>
              </a:rPr>
              <a:t>https://dzone.com/refcardz/mongodb?chapter=1</a:t>
            </a:r>
            <a:endParaRPr b="0" lang="en-IN" sz="1800" spc="-1" strike="noStrike">
              <a:latin typeface="Arial"/>
            </a:endParaRPr>
          </a:p>
          <a:p>
            <a:pPr marL="5163120">
              <a:lnSpc>
                <a:spcPct val="100000"/>
              </a:lnSpc>
              <a:spcBef>
                <a:spcPts val="1001"/>
              </a:spcBef>
              <a:tabLst>
                <a:tab algn="l" pos="299160"/>
                <a:tab algn="l" pos="299880"/>
              </a:tabLst>
            </a:pPr>
            <a:r>
              <a:rPr b="0" i="1" lang="en-IN" sz="1800" spc="-15" strike="noStrike">
                <a:solidFill>
                  <a:srgbClr val="000000"/>
                </a:solidFill>
                <a:latin typeface="Calibri"/>
              </a:rPr>
              <a:t>…</a:t>
            </a:r>
            <a:r>
              <a:rPr b="0" i="1" lang="en-IN" sz="1800" spc="-15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i="1" lang="en-IN" sz="1800" spc="-7" strike="noStrike">
                <a:solidFill>
                  <a:srgbClr val="000000"/>
                </a:solidFill>
                <a:latin typeface="Calibri"/>
              </a:rPr>
              <a:t>be</a:t>
            </a:r>
            <a:r>
              <a:rPr b="0" i="1" lang="en-IN" sz="1800" spc="-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i="1" lang="en-IN" sz="1800" spc="-12" strike="noStrike">
                <a:solidFill>
                  <a:srgbClr val="000000"/>
                </a:solidFill>
                <a:latin typeface="Calibri"/>
              </a:rPr>
              <a:t>continued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764640" y="521280"/>
            <a:ext cx="9862560" cy="128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IN" sz="2800" spc="-1" strike="noStrike" u="sng">
                <a:solidFill>
                  <a:srgbClr val="000000"/>
                </a:solidFill>
                <a:uFillTx/>
                <a:latin typeface="Arial"/>
              </a:rPr>
              <a:t>EXCELLENT MONGODB LEARNING  REFERENCES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64640" y="1325520"/>
            <a:ext cx="6233760" cy="218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99160" indent="-28620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Online Course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Catalogue </a:t>
            </a:r>
            <a:r>
              <a:rPr b="0" lang="en-IN" sz="1800" spc="-7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1"/>
              </a:rPr>
              <a:t> </a:t>
            </a:r>
            <a:r>
              <a:rPr b="0" lang="en-IN" sz="1800" spc="-15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2"/>
              </a:rPr>
              <a:t>https://university.mongodb.com/courses/catalog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1006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resources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–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starter</a:t>
            </a:r>
            <a:r>
              <a:rPr b="0" lang="en-IN" sz="1800" spc="3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kit</a:t>
            </a:r>
            <a:endParaRPr b="0" lang="en-IN" sz="1800" spc="-1" strike="noStrike">
              <a:latin typeface="Arial"/>
            </a:endParaRPr>
          </a:p>
          <a:p>
            <a:pPr marL="299160">
              <a:lnSpc>
                <a:spcPct val="100000"/>
              </a:lnSpc>
              <a:spcBef>
                <a:spcPts val="6"/>
              </a:spcBef>
              <a:tabLst>
                <a:tab algn="l" pos="299160"/>
                <a:tab algn="l" pos="299880"/>
              </a:tabLst>
            </a:pPr>
            <a:r>
              <a:rPr b="0" lang="en-IN" sz="1800" spc="-12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3"/>
              </a:rPr>
              <a:t>https://resources.mongodb.com/getting-started-with-mongodb</a:t>
            </a:r>
            <a:endParaRPr b="0" lang="en-IN" sz="1800" spc="-1" strike="noStrike">
              <a:latin typeface="Arial"/>
            </a:endParaRPr>
          </a:p>
          <a:p>
            <a:pPr marL="299160" indent="-286200">
              <a:lnSpc>
                <a:spcPct val="100000"/>
              </a:lnSpc>
              <a:spcBef>
                <a:spcPts val="995"/>
              </a:spcBef>
              <a:buClr>
                <a:srgbClr val="ffffff"/>
              </a:buClr>
              <a:buFont typeface="Arial"/>
              <a:buChar char="•"/>
              <a:tabLst>
                <a:tab algn="l" pos="299160"/>
                <a:tab algn="l" pos="29988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Brief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Introduction to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MongoDB by Eliot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Horowitz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</a:rPr>
              <a:t>(CTO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&amp; Co- 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</a:rPr>
              <a:t>founder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</a:rPr>
              <a:t>of MongoDB) </a:t>
            </a:r>
            <a:r>
              <a:rPr b="0" lang="en-IN" sz="1800" spc="-7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4"/>
              </a:rPr>
              <a:t> </a:t>
            </a:r>
            <a:r>
              <a:rPr b="0" lang="en-IN" sz="1800" spc="-15" strike="noStrike" u="heavy">
                <a:solidFill>
                  <a:srgbClr val="0563c1"/>
                </a:solidFill>
                <a:uFill>
                  <a:solidFill>
                    <a:srgbClr val="70ddab"/>
                  </a:solidFill>
                </a:uFill>
                <a:latin typeface="Calibri"/>
                <a:hlinkClick r:id="rId5"/>
              </a:rPr>
              <a:t>https://www.youtube.com/watch?v=EE8ZTQxa0AM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3049560" y="2587680"/>
            <a:ext cx="6216120" cy="11876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IN" sz="7200" spc="-1" strike="noStrike">
                <a:solidFill>
                  <a:srgbClr val="000000"/>
                </a:solidFill>
                <a:latin typeface="Calibri"/>
              </a:rPr>
              <a:t>THANK YOU</a:t>
            </a:r>
            <a:endParaRPr b="0" lang="en-IN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917640" y="375840"/>
            <a:ext cx="10355760" cy="11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3320">
              <a:lnSpc>
                <a:spcPct val="100000"/>
              </a:lnSpc>
              <a:spcBef>
                <a:spcPts val="99"/>
              </a:spcBef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Why NoSQL 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named</a:t>
            </a:r>
            <a:r>
              <a:rPr b="1" lang="en-IN" sz="4400" spc="-66" strike="noStrike" u="sng">
                <a:solidFill>
                  <a:srgbClr val="000000"/>
                </a:solidFill>
                <a:uFillTx/>
                <a:latin typeface="DejaVu Sans"/>
              </a:rPr>
              <a:t> 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NoSQL?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7" name="CustomShape 2"/>
          <p:cNvSpPr/>
          <p:nvPr/>
        </p:nvSpPr>
        <p:spPr>
          <a:xfrm>
            <a:off x="1448640" y="1426680"/>
            <a:ext cx="7508520" cy="12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800" spc="-7" strike="noStrike">
                <a:solidFill>
                  <a:srgbClr val="000000"/>
                </a:solidFill>
                <a:latin typeface="DejaVu Sans"/>
              </a:rPr>
              <a:t>John an big data guys </a:t>
            </a:r>
            <a:r>
              <a:rPr b="0" lang="en-IN" sz="2800" spc="-12" strike="noStrike">
                <a:solidFill>
                  <a:srgbClr val="000000"/>
                </a:solidFill>
                <a:latin typeface="DejaVu Sans"/>
              </a:rPr>
              <a:t>propose </a:t>
            </a:r>
            <a:r>
              <a:rPr b="0" lang="en-IN" sz="2800" spc="-7" strike="noStrike">
                <a:solidFill>
                  <a:srgbClr val="000000"/>
                </a:solidFill>
                <a:latin typeface="DejaVu Sans"/>
              </a:rPr>
              <a:t>meet  up </a:t>
            </a:r>
            <a:r>
              <a:rPr b="0" lang="en-IN" sz="2800" spc="-1" strike="noStrike">
                <a:solidFill>
                  <a:srgbClr val="000000"/>
                </a:solidFill>
                <a:latin typeface="DejaVu Sans"/>
              </a:rPr>
              <a:t>for </a:t>
            </a:r>
            <a:r>
              <a:rPr b="0" lang="en-IN" sz="2800" spc="-7" strike="noStrike">
                <a:solidFill>
                  <a:srgbClr val="000000"/>
                </a:solidFill>
                <a:latin typeface="DejaVu Sans"/>
              </a:rPr>
              <a:t>alternative solution </a:t>
            </a:r>
            <a:r>
              <a:rPr b="0" lang="en-IN" sz="2800" spc="-1" strike="noStrike">
                <a:solidFill>
                  <a:srgbClr val="000000"/>
                </a:solidFill>
                <a:latin typeface="DejaVu Sans"/>
              </a:rPr>
              <a:t>to  </a:t>
            </a:r>
            <a:r>
              <a:rPr b="0" lang="en-IN" sz="2800" spc="-7" strike="noStrike">
                <a:solidFill>
                  <a:srgbClr val="000000"/>
                </a:solidFill>
                <a:latin typeface="DejaVu Sans"/>
              </a:rPr>
              <a:t>RDBMS</a:t>
            </a:r>
            <a:endParaRPr b="0" lang="en-IN" sz="2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IN" sz="2800" spc="-7" strike="noStrike">
                <a:solidFill>
                  <a:srgbClr val="000000"/>
                </a:solidFill>
                <a:latin typeface="DejaVu Sans"/>
              </a:rPr>
              <a:t>Need twitter hashtag</a:t>
            </a:r>
            <a:r>
              <a:rPr b="0" lang="en-IN" sz="2800" spc="-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800" spc="-7" strike="noStrike">
                <a:solidFill>
                  <a:srgbClr val="000000"/>
                </a:solidFill>
                <a:latin typeface="DejaVu Sans"/>
              </a:rPr>
              <a:t>#nosql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68" name="CustomShape 3"/>
          <p:cNvSpPr/>
          <p:nvPr/>
        </p:nvSpPr>
        <p:spPr>
          <a:xfrm>
            <a:off x="1237680" y="2928600"/>
            <a:ext cx="8316360" cy="30985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3816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919440" y="375840"/>
            <a:ext cx="7732440" cy="11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Categories 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of</a:t>
            </a:r>
            <a:r>
              <a:rPr b="1" lang="en-IN" sz="4400" spc="-60" strike="noStrike" u="sng">
                <a:solidFill>
                  <a:srgbClr val="000000"/>
                </a:solidFill>
                <a:uFillTx/>
                <a:latin typeface="DejaVu Sans"/>
              </a:rPr>
              <a:t> 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NoSQL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1346040" y="1633320"/>
            <a:ext cx="1793520" cy="3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2000" spc="1" strike="noStrike">
                <a:solidFill>
                  <a:srgbClr val="000000"/>
                </a:solidFill>
                <a:latin typeface="DejaVu Sans"/>
              </a:rPr>
              <a:t>D</a:t>
            </a:r>
            <a:r>
              <a:rPr b="1" lang="en-IN" sz="2000" spc="-1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1" lang="en-IN" sz="2000" spc="-7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1" lang="en-IN" sz="2000" spc="-1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1" lang="en-IN" sz="2000" spc="1" strike="noStrike">
                <a:solidFill>
                  <a:srgbClr val="000000"/>
                </a:solidFill>
                <a:latin typeface="DejaVu Sans"/>
              </a:rPr>
              <a:t>m</a:t>
            </a:r>
            <a:r>
              <a:rPr b="1" lang="en-IN" sz="2000" spc="-7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1" lang="en-IN" sz="2000" spc="7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1" lang="en-IN" sz="2000" spc="-1" strike="noStrike">
                <a:solidFill>
                  <a:srgbClr val="000000"/>
                </a:solidFill>
                <a:latin typeface="DejaVu Sans"/>
              </a:rPr>
              <a:t>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1" name="CustomShape 3"/>
          <p:cNvSpPr/>
          <p:nvPr/>
        </p:nvSpPr>
        <p:spPr>
          <a:xfrm>
            <a:off x="2926440" y="1628640"/>
            <a:ext cx="3543840" cy="3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MongoDB, Couch</a:t>
            </a:r>
            <a:r>
              <a:rPr b="0" lang="en-IN" sz="2000" spc="-86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DB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2" name="CustomShape 4"/>
          <p:cNvSpPr/>
          <p:nvPr/>
        </p:nvSpPr>
        <p:spPr>
          <a:xfrm>
            <a:off x="1402200" y="2214720"/>
            <a:ext cx="1681560" cy="3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2000" spc="-35" strike="noStrike">
                <a:solidFill>
                  <a:srgbClr val="000000"/>
                </a:solidFill>
                <a:latin typeface="DejaVu Sans"/>
              </a:rPr>
              <a:t>Key</a:t>
            </a:r>
            <a:r>
              <a:rPr b="1" lang="en-IN" sz="2000" spc="-72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DejaVu Sans"/>
              </a:rPr>
              <a:t>value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3" name="CustomShape 5"/>
          <p:cNvSpPr/>
          <p:nvPr/>
        </p:nvSpPr>
        <p:spPr>
          <a:xfrm>
            <a:off x="2972160" y="2238120"/>
            <a:ext cx="1894680" cy="3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Riak,</a:t>
            </a:r>
            <a:r>
              <a:rPr b="0" lang="en-IN" sz="2000" spc="-66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26" strike="noStrike">
                <a:solidFill>
                  <a:srgbClr val="000000"/>
                </a:solidFill>
                <a:latin typeface="DejaVu Sans"/>
              </a:rPr>
              <a:t>Redis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4" name="CustomShape 6"/>
          <p:cNvSpPr/>
          <p:nvPr/>
        </p:nvSpPr>
        <p:spPr>
          <a:xfrm>
            <a:off x="1346400" y="2852280"/>
            <a:ext cx="2486160" cy="3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2000" spc="-1" strike="noStrike">
                <a:solidFill>
                  <a:srgbClr val="000000"/>
                </a:solidFill>
                <a:latin typeface="DejaVu Sans"/>
              </a:rPr>
              <a:t>Column</a:t>
            </a:r>
            <a:r>
              <a:rPr b="1" lang="en-IN" sz="2000" spc="-80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DejaVu Sans"/>
              </a:rPr>
              <a:t>family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5" name="CustomShape 7"/>
          <p:cNvSpPr/>
          <p:nvPr/>
        </p:nvSpPr>
        <p:spPr>
          <a:xfrm>
            <a:off x="3463920" y="2839680"/>
            <a:ext cx="3093840" cy="3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Cassandra,</a:t>
            </a:r>
            <a:r>
              <a:rPr b="0" lang="en-IN" sz="2000" spc="-52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Hbase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6" name="CustomShape 8"/>
          <p:cNvSpPr/>
          <p:nvPr/>
        </p:nvSpPr>
        <p:spPr>
          <a:xfrm>
            <a:off x="1346400" y="3462120"/>
            <a:ext cx="1072800" cy="3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2000" spc="-7" strike="noStrike">
                <a:solidFill>
                  <a:srgbClr val="000000"/>
                </a:solidFill>
                <a:latin typeface="DejaVu Sans"/>
              </a:rPr>
              <a:t>G</a:t>
            </a:r>
            <a:r>
              <a:rPr b="1" lang="en-IN" sz="2000" spc="-1" strike="noStrike">
                <a:solidFill>
                  <a:srgbClr val="000000"/>
                </a:solidFill>
                <a:latin typeface="DejaVu Sans"/>
              </a:rPr>
              <a:t>r</a:t>
            </a:r>
            <a:r>
              <a:rPr b="1" lang="en-IN" sz="2000" spc="-12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1" lang="en-IN" sz="2000" spc="1" strike="noStrike">
                <a:solidFill>
                  <a:srgbClr val="000000"/>
                </a:solidFill>
                <a:latin typeface="DejaVu Sans"/>
              </a:rPr>
              <a:t>p</a:t>
            </a:r>
            <a:r>
              <a:rPr b="1" lang="en-IN" sz="2000" spc="-1" strike="noStrike">
                <a:solidFill>
                  <a:srgbClr val="000000"/>
                </a:solidFill>
                <a:latin typeface="DejaVu Sans"/>
              </a:rPr>
              <a:t>h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7" name="CustomShape 9"/>
          <p:cNvSpPr/>
          <p:nvPr/>
        </p:nvSpPr>
        <p:spPr>
          <a:xfrm>
            <a:off x="2419560" y="3466440"/>
            <a:ext cx="1013400" cy="3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N</a:t>
            </a:r>
            <a:r>
              <a:rPr b="0" lang="en-IN" sz="2000" spc="1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o</a:t>
            </a:r>
            <a:r>
              <a:rPr b="0" lang="en-IN" sz="2000" spc="1" strike="noStrike">
                <a:solidFill>
                  <a:srgbClr val="000000"/>
                </a:solidFill>
                <a:latin typeface="DejaVu Sans"/>
              </a:rPr>
              <a:t>4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j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8" name="CustomShape 10"/>
          <p:cNvSpPr/>
          <p:nvPr/>
        </p:nvSpPr>
        <p:spPr>
          <a:xfrm>
            <a:off x="1048320" y="4285080"/>
            <a:ext cx="4276440" cy="22777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1"/>
          <p:cNvSpPr/>
          <p:nvPr/>
        </p:nvSpPr>
        <p:spPr>
          <a:xfrm>
            <a:off x="6952680" y="4286160"/>
            <a:ext cx="4151160" cy="21798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928800" y="375840"/>
            <a:ext cx="9285480" cy="11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4400" spc="-7" strike="noStrike" u="sng">
                <a:solidFill>
                  <a:srgbClr val="000000"/>
                </a:solidFill>
                <a:uFillTx/>
                <a:latin typeface="DejaVu Sans"/>
              </a:rPr>
              <a:t>Characteristics 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of</a:t>
            </a:r>
            <a:r>
              <a:rPr b="1" lang="en-IN" sz="4400" spc="-66" strike="noStrike" u="sng">
                <a:solidFill>
                  <a:srgbClr val="000000"/>
                </a:solidFill>
                <a:uFillTx/>
                <a:latin typeface="DejaVu Sans"/>
              </a:rPr>
              <a:t> 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DejaVu Sans"/>
              </a:rPr>
              <a:t>NoSQL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928800" y="1204560"/>
            <a:ext cx="5782680" cy="15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495720" indent="-456840">
              <a:lnSpc>
                <a:spcPct val="100000"/>
              </a:lnSpc>
              <a:spcBef>
                <a:spcPts val="99"/>
              </a:spcBef>
              <a:buClr>
                <a:srgbClr val="ffffff"/>
              </a:buClr>
              <a:buSzPct val="60000"/>
              <a:buFont typeface="Wingdings" charset="2"/>
              <a:buChar char=""/>
              <a:tabLst>
                <a:tab algn="l" pos="35676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Non </a:t>
            </a:r>
            <a:r>
              <a:rPr b="0" lang="en-IN" sz="2000" spc="-21" strike="noStrike">
                <a:solidFill>
                  <a:srgbClr val="000000"/>
                </a:solidFill>
                <a:latin typeface="DejaVu Sans"/>
              </a:rPr>
              <a:t>Relational</a:t>
            </a:r>
            <a:r>
              <a:rPr b="0" lang="en-IN" sz="2000" spc="-35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model</a:t>
            </a:r>
            <a:endParaRPr b="0" lang="en-IN" sz="2000" spc="-1" strike="noStrike">
              <a:latin typeface="Arial"/>
            </a:endParaRPr>
          </a:p>
          <a:p>
            <a:pPr marL="495720" indent="-456840">
              <a:lnSpc>
                <a:spcPct val="100000"/>
              </a:lnSpc>
              <a:buClr>
                <a:srgbClr val="ffffff"/>
              </a:buClr>
              <a:buSzPct val="60000"/>
              <a:buFont typeface="Wingdings" charset="2"/>
              <a:buChar char=""/>
              <a:tabLst>
                <a:tab algn="l" pos="35676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Open</a:t>
            </a:r>
            <a:r>
              <a:rPr b="0" lang="en-IN" sz="2000" spc="-21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15" strike="noStrike">
                <a:solidFill>
                  <a:srgbClr val="000000"/>
                </a:solidFill>
                <a:latin typeface="DejaVu Sans"/>
              </a:rPr>
              <a:t>Source</a:t>
            </a:r>
            <a:endParaRPr b="0" lang="en-IN" sz="2000" spc="-1" strike="noStrike">
              <a:latin typeface="Arial"/>
            </a:endParaRPr>
          </a:p>
          <a:p>
            <a:pPr marL="495720" indent="-456840">
              <a:lnSpc>
                <a:spcPct val="100000"/>
              </a:lnSpc>
              <a:buClr>
                <a:srgbClr val="ffffff"/>
              </a:buClr>
              <a:buSzPct val="60000"/>
              <a:buFont typeface="Wingdings" charset="2"/>
              <a:buChar char=""/>
              <a:tabLst>
                <a:tab algn="l" pos="356760"/>
              </a:tabLst>
            </a:pP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Cluster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friendly</a:t>
            </a:r>
            <a:endParaRPr b="0" lang="en-IN" sz="2000" spc="-1" strike="noStrike">
              <a:latin typeface="Arial"/>
            </a:endParaRPr>
          </a:p>
          <a:p>
            <a:pPr marL="495720" indent="-456840">
              <a:lnSpc>
                <a:spcPct val="100000"/>
              </a:lnSpc>
              <a:buClr>
                <a:srgbClr val="ffffff"/>
              </a:buClr>
              <a:buSzPct val="60000"/>
              <a:buFont typeface="Wingdings" charset="2"/>
              <a:buChar char=""/>
              <a:tabLst>
                <a:tab algn="l" pos="356760"/>
              </a:tabLst>
            </a:pPr>
            <a:r>
              <a:rPr b="0" lang="en-IN" sz="2000" spc="1" strike="noStrike">
                <a:solidFill>
                  <a:srgbClr val="000000"/>
                </a:solidFill>
                <a:latin typeface="DejaVu Sans"/>
              </a:rPr>
              <a:t>21</a:t>
            </a:r>
            <a:r>
              <a:rPr b="0" lang="en-IN" sz="1800" spc="1" strike="noStrike" baseline="28000">
                <a:solidFill>
                  <a:srgbClr val="000000"/>
                </a:solidFill>
                <a:latin typeface="DejaVu Sans"/>
              </a:rPr>
              <a:t>st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century</a:t>
            </a:r>
            <a:r>
              <a:rPr b="0" lang="en-IN" sz="2000" spc="-157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web</a:t>
            </a:r>
            <a:endParaRPr b="0" lang="en-IN" sz="2000" spc="-1" strike="noStrike">
              <a:latin typeface="Arial"/>
            </a:endParaRPr>
          </a:p>
          <a:p>
            <a:pPr marL="495720" indent="-456840">
              <a:lnSpc>
                <a:spcPct val="100000"/>
              </a:lnSpc>
              <a:buClr>
                <a:srgbClr val="ffffff"/>
              </a:buClr>
              <a:buSzPct val="60000"/>
              <a:buFont typeface="Wingdings" charset="2"/>
              <a:buChar char=""/>
              <a:tabLst>
                <a:tab algn="l" pos="356760"/>
              </a:tabLst>
            </a:pP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Schema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less</a:t>
            </a:r>
            <a:r>
              <a:rPr b="0" lang="en-IN" sz="2000" spc="-32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26" strike="noStrike">
                <a:solidFill>
                  <a:srgbClr val="000000"/>
                </a:solidFill>
                <a:latin typeface="DejaVu Sans"/>
              </a:rPr>
              <a:t>design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928800" y="2810880"/>
            <a:ext cx="4682160" cy="7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4000" spc="-52" strike="noStrike" u="sng">
                <a:solidFill>
                  <a:srgbClr val="000000"/>
                </a:solidFill>
                <a:uFillTx/>
                <a:latin typeface="DejaVu Sans"/>
              </a:rPr>
              <a:t>Key-value</a:t>
            </a:r>
            <a:r>
              <a:rPr b="1" lang="en-IN" sz="4000" spc="-92" strike="noStrike" u="sng">
                <a:solidFill>
                  <a:srgbClr val="000000"/>
                </a:solidFill>
                <a:uFillTx/>
                <a:latin typeface="DejaVu Sans"/>
              </a:rPr>
              <a:t> </a:t>
            </a:r>
            <a:r>
              <a:rPr b="1" lang="en-IN" sz="4000" spc="-21" strike="noStrike" u="sng">
                <a:solidFill>
                  <a:srgbClr val="000000"/>
                </a:solidFill>
                <a:uFillTx/>
                <a:latin typeface="DejaVu Sans"/>
              </a:rPr>
              <a:t>store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5571720" y="3648600"/>
            <a:ext cx="4558680" cy="12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98440" indent="-2854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IN" sz="1600" spc="-12" strike="noStrike">
                <a:solidFill>
                  <a:srgbClr val="000000"/>
                </a:solidFill>
                <a:latin typeface="DejaVu Sans"/>
              </a:rPr>
              <a:t>Simplest</a:t>
            </a:r>
            <a:r>
              <a:rPr b="0" lang="en-IN" sz="1600" spc="-15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DejaVu Sans"/>
              </a:rPr>
              <a:t>model</a:t>
            </a:r>
            <a:endParaRPr b="0" lang="en-IN" sz="1600" spc="-1" strike="noStrike">
              <a:latin typeface="Arial"/>
            </a:endParaRPr>
          </a:p>
          <a:p>
            <a:pPr marL="2984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IN" sz="1600" spc="-35" strike="noStrike">
                <a:solidFill>
                  <a:srgbClr val="000000"/>
                </a:solidFill>
                <a:latin typeface="DejaVu Sans"/>
              </a:rPr>
              <a:t>Key </a:t>
            </a:r>
            <a:r>
              <a:rPr b="0" lang="en-IN" sz="1600" spc="-7" strike="noStrike">
                <a:solidFill>
                  <a:srgbClr val="000000"/>
                </a:solidFill>
                <a:latin typeface="DejaVu Sans"/>
              </a:rPr>
              <a:t>have no idea what is actually  </a:t>
            </a:r>
            <a:r>
              <a:rPr b="0" lang="en-IN" sz="1600" spc="-15" strike="noStrike">
                <a:solidFill>
                  <a:srgbClr val="000000"/>
                </a:solidFill>
                <a:latin typeface="DejaVu Sans"/>
              </a:rPr>
              <a:t>stored </a:t>
            </a:r>
            <a:r>
              <a:rPr b="0" lang="en-IN" sz="1600" spc="-7" strike="noStrike">
                <a:solidFill>
                  <a:srgbClr val="000000"/>
                </a:solidFill>
                <a:latin typeface="DejaVu Sans"/>
              </a:rPr>
              <a:t>against </a:t>
            </a:r>
            <a:r>
              <a:rPr b="0" lang="en-IN" sz="1600" spc="-1" strike="noStrike">
                <a:solidFill>
                  <a:srgbClr val="000000"/>
                </a:solidFill>
                <a:latin typeface="DejaVu Sans"/>
              </a:rPr>
              <a:t>a </a:t>
            </a:r>
            <a:r>
              <a:rPr b="0" lang="en-IN" sz="1600" spc="-21" strike="noStrike">
                <a:solidFill>
                  <a:srgbClr val="000000"/>
                </a:solidFill>
                <a:latin typeface="DejaVu Sans"/>
              </a:rPr>
              <a:t>key, </a:t>
            </a:r>
            <a:r>
              <a:rPr b="0" lang="en-IN" sz="1600" spc="-7" strike="noStrike">
                <a:solidFill>
                  <a:srgbClr val="000000"/>
                </a:solidFill>
                <a:latin typeface="DejaVu Sans"/>
              </a:rPr>
              <a:t>it could be  doc/image/Blob</a:t>
            </a:r>
            <a:r>
              <a:rPr b="0" lang="en-IN" sz="1600" spc="-26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DejaVu Sans"/>
              </a:rPr>
              <a:t>data</a:t>
            </a:r>
            <a:endParaRPr b="0" lang="en-IN" sz="1600" spc="-1" strike="noStrike">
              <a:latin typeface="Arial"/>
            </a:endParaRPr>
          </a:p>
          <a:p>
            <a:pPr marL="298440" indent="-285480">
              <a:lnSpc>
                <a:spcPts val="1911"/>
              </a:lnSpc>
              <a:spcBef>
                <a:spcPts val="60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IN" sz="1600" spc="-15" strike="noStrike">
                <a:solidFill>
                  <a:srgbClr val="000000"/>
                </a:solidFill>
                <a:latin typeface="DejaVu Sans"/>
              </a:rPr>
              <a:t>Aka </a:t>
            </a:r>
            <a:r>
              <a:rPr b="0" lang="en-IN" sz="1600" spc="-7" strike="noStrike">
                <a:solidFill>
                  <a:srgbClr val="000000"/>
                </a:solidFill>
                <a:latin typeface="DejaVu Sans"/>
              </a:rPr>
              <a:t>hashMap  </a:t>
            </a:r>
            <a:r>
              <a:rPr b="0" lang="en-IN" sz="1600" spc="-270" strike="noStrike">
                <a:solidFill>
                  <a:srgbClr val="000000"/>
                </a:solidFill>
                <a:latin typeface="DejaVu Sans"/>
              </a:rPr>
              <a:t>T</a:t>
            </a:r>
            <a:r>
              <a:rPr b="0" lang="en-IN" sz="1600" spc="-7" strike="noStrike">
                <a:solidFill>
                  <a:srgbClr val="000000"/>
                </a:solidFill>
                <a:latin typeface="DejaVu Sans"/>
              </a:rPr>
              <a:t>a</a:t>
            </a:r>
            <a:r>
              <a:rPr b="0" lang="en-IN" sz="1600" spc="-12" strike="noStrike">
                <a:solidFill>
                  <a:srgbClr val="000000"/>
                </a:solidFill>
                <a:latin typeface="DejaVu Sans"/>
              </a:rPr>
              <a:t>b</a:t>
            </a:r>
            <a:r>
              <a:rPr b="0" lang="en-IN" sz="1600" spc="-7" strike="noStrike">
                <a:solidFill>
                  <a:srgbClr val="000000"/>
                </a:solidFill>
                <a:latin typeface="DejaVu Sans"/>
              </a:rPr>
              <a:t>l</a:t>
            </a:r>
            <a:r>
              <a:rPr b="0" lang="en-IN" sz="1600" spc="-12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0" lang="en-IN" sz="1600" spc="-7" strike="noStrike">
                <a:solidFill>
                  <a:srgbClr val="000000"/>
                </a:solidFill>
                <a:latin typeface="DejaVu Sans"/>
              </a:rPr>
              <a:t>=</a:t>
            </a:r>
            <a:r>
              <a:rPr b="0" lang="en-IN" sz="1600" spc="-15" strike="noStrike">
                <a:solidFill>
                  <a:srgbClr val="000000"/>
                </a:solidFill>
                <a:latin typeface="DejaVu Sans"/>
              </a:rPr>
              <a:t>=</a:t>
            </a:r>
            <a:r>
              <a:rPr b="0" lang="en-IN" sz="1600" spc="-12" strike="noStrike">
                <a:solidFill>
                  <a:srgbClr val="000000"/>
                </a:solidFill>
                <a:latin typeface="DejaVu Sans"/>
              </a:rPr>
              <a:t>B</a:t>
            </a:r>
            <a:r>
              <a:rPr b="0" lang="en-IN" sz="1600" spc="-7" strike="noStrike">
                <a:solidFill>
                  <a:srgbClr val="000000"/>
                </a:solidFill>
                <a:latin typeface="DejaVu Sans"/>
              </a:rPr>
              <a:t>u</a:t>
            </a:r>
            <a:r>
              <a:rPr b="0" lang="en-IN" sz="1600" spc="-12" strike="noStrike">
                <a:solidFill>
                  <a:srgbClr val="000000"/>
                </a:solidFill>
                <a:latin typeface="DejaVu Sans"/>
              </a:rPr>
              <a:t>c</a:t>
            </a:r>
            <a:r>
              <a:rPr b="0" lang="en-IN" sz="1600" spc="-60" strike="noStrike">
                <a:solidFill>
                  <a:srgbClr val="000000"/>
                </a:solidFill>
                <a:latin typeface="DejaVu Sans"/>
              </a:rPr>
              <a:t>k</a:t>
            </a:r>
            <a:r>
              <a:rPr b="0" lang="en-IN" sz="1600" spc="-12" strike="noStrike">
                <a:solidFill>
                  <a:srgbClr val="000000"/>
                </a:solidFill>
                <a:latin typeface="DejaVu Sans"/>
              </a:rPr>
              <a:t>e</a:t>
            </a:r>
            <a:r>
              <a:rPr b="0" lang="en-IN" sz="1600" spc="-1" strike="noStrike">
                <a:solidFill>
                  <a:srgbClr val="000000"/>
                </a:solidFill>
                <a:latin typeface="DejaVu Sans"/>
              </a:rPr>
              <a:t>t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5571720" y="5136480"/>
            <a:ext cx="371268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600" spc="-12" strike="noStrike">
                <a:solidFill>
                  <a:srgbClr val="000000"/>
                </a:solidFill>
                <a:latin typeface="DejaVu Sans"/>
              </a:rPr>
              <a:t>Where should </a:t>
            </a:r>
            <a:r>
              <a:rPr b="0" lang="en-IN" sz="1600" spc="-7" strike="noStrike">
                <a:solidFill>
                  <a:srgbClr val="000000"/>
                </a:solidFill>
                <a:latin typeface="DejaVu Sans"/>
              </a:rPr>
              <a:t>not be</a:t>
            </a:r>
            <a:r>
              <a:rPr b="0" lang="en-IN" sz="1600" spc="-75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600" spc="-12" strike="noStrike">
                <a:solidFill>
                  <a:srgbClr val="000000"/>
                </a:solidFill>
                <a:latin typeface="DejaVu Sans"/>
              </a:rPr>
              <a:t>used?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5" name="CustomShape 6"/>
          <p:cNvSpPr/>
          <p:nvPr/>
        </p:nvSpPr>
        <p:spPr>
          <a:xfrm>
            <a:off x="6184800" y="5428800"/>
            <a:ext cx="443376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98440" indent="-2854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Need </a:t>
            </a:r>
            <a:r>
              <a:rPr b="0" lang="en-IN" sz="1300" spc="-15" strike="noStrike">
                <a:solidFill>
                  <a:srgbClr val="000000"/>
                </a:solidFill>
                <a:latin typeface="DejaVu Sans"/>
              </a:rPr>
              <a:t>relationship  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Need</a:t>
            </a:r>
            <a:r>
              <a:rPr b="0" lang="en-IN" sz="1300" spc="-15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Tx</a:t>
            </a:r>
            <a:endParaRPr b="0" lang="en-IN" sz="1300" spc="-1" strike="noStrike">
              <a:latin typeface="Arial"/>
            </a:endParaRPr>
          </a:p>
          <a:p>
            <a:pPr marL="298440" indent="-285480">
              <a:lnSpc>
                <a:spcPts val="1556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ACID</a:t>
            </a:r>
            <a:endParaRPr b="0" lang="en-IN" sz="1300" spc="-1" strike="noStrike">
              <a:latin typeface="Arial"/>
            </a:endParaRPr>
          </a:p>
          <a:p>
            <a:pPr marL="298440" indent="-285480">
              <a:lnSpc>
                <a:spcPts val="1556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Quaries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based on value eg:</a:t>
            </a:r>
            <a:r>
              <a:rPr b="0" lang="en-IN" sz="1300" spc="-100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price&gt;=200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86" name="CustomShape 7"/>
          <p:cNvSpPr/>
          <p:nvPr/>
        </p:nvSpPr>
        <p:spPr>
          <a:xfrm>
            <a:off x="5331240" y="6256800"/>
            <a:ext cx="177840" cy="15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</a:pPr>
            <a:r>
              <a:rPr b="0" lang="en-IN" sz="950" spc="1384" strike="noStrike">
                <a:solidFill>
                  <a:srgbClr val="000000"/>
                </a:solidFill>
                <a:latin typeface="OpenSymbol"/>
              </a:rPr>
              <a:t></a:t>
            </a:r>
            <a:endParaRPr b="0" lang="en-IN" sz="950" spc="-1" strike="noStrike">
              <a:latin typeface="Arial"/>
            </a:endParaRPr>
          </a:p>
        </p:txBody>
      </p:sp>
      <p:sp>
        <p:nvSpPr>
          <p:cNvPr id="87" name="CustomShape 8"/>
          <p:cNvSpPr/>
          <p:nvPr/>
        </p:nvSpPr>
        <p:spPr>
          <a:xfrm>
            <a:off x="5757840" y="6220080"/>
            <a:ext cx="138456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600" spc="-12" strike="noStrike">
                <a:solidFill>
                  <a:srgbClr val="000000"/>
                </a:solidFill>
                <a:latin typeface="DejaVu Sans"/>
              </a:rPr>
              <a:t>Use</a:t>
            </a:r>
            <a:r>
              <a:rPr b="0" lang="en-IN" sz="1600" spc="-75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600" spc="-7" strike="noStrike">
                <a:solidFill>
                  <a:srgbClr val="000000"/>
                </a:solidFill>
                <a:latin typeface="DejaVu Sans"/>
              </a:rPr>
              <a:t>cases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88" name="CustomShape 9"/>
          <p:cNvSpPr/>
          <p:nvPr/>
        </p:nvSpPr>
        <p:spPr>
          <a:xfrm>
            <a:off x="6099120" y="7041600"/>
            <a:ext cx="96480" cy="60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1640" bIns="0">
            <a:spAutoFit/>
          </a:bodyPr>
          <a:p>
            <a:pPr marL="12600">
              <a:lnSpc>
                <a:spcPct val="100000"/>
              </a:lnSpc>
              <a:spcBef>
                <a:spcPts val="564"/>
              </a:spcBef>
            </a:pPr>
            <a:r>
              <a:rPr b="0" lang="en-IN" sz="900" spc="120" strike="noStrike">
                <a:solidFill>
                  <a:srgbClr val="000000"/>
                </a:solidFill>
                <a:latin typeface="OpenSymbol"/>
              </a:rPr>
              <a:t></a:t>
            </a:r>
            <a:endParaRPr b="0" lang="en-IN" sz="9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1"/>
              </a:spcBef>
            </a:pPr>
            <a:r>
              <a:rPr b="0" lang="en-IN" sz="900" spc="120" strike="noStrike">
                <a:solidFill>
                  <a:srgbClr val="000000"/>
                </a:solidFill>
                <a:latin typeface="OpenSymbol"/>
              </a:rPr>
              <a:t></a:t>
            </a:r>
            <a:endParaRPr b="0" lang="en-IN" sz="9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79"/>
              </a:spcBef>
            </a:pPr>
            <a:r>
              <a:rPr b="0" lang="en-IN" sz="900" spc="120" strike="noStrike">
                <a:solidFill>
                  <a:srgbClr val="000000"/>
                </a:solidFill>
                <a:latin typeface="OpenSymbol"/>
              </a:rPr>
              <a:t>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89" name="CustomShape 10"/>
          <p:cNvSpPr/>
          <p:nvPr/>
        </p:nvSpPr>
        <p:spPr>
          <a:xfrm>
            <a:off x="6464880" y="7080480"/>
            <a:ext cx="3030840" cy="4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Storing session information  User profile </a:t>
            </a:r>
            <a:r>
              <a:rPr b="0" lang="en-IN" sz="1300" spc="-15" strike="noStrike">
                <a:solidFill>
                  <a:srgbClr val="000000"/>
                </a:solidFill>
                <a:latin typeface="DejaVu Sans"/>
              </a:rPr>
              <a:t>/Perference 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Shopping</a:t>
            </a:r>
            <a:r>
              <a:rPr b="0" lang="en-IN" sz="1300" spc="-12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1300" spc="-7" strike="noStrike">
                <a:solidFill>
                  <a:srgbClr val="000000"/>
                </a:solidFill>
                <a:latin typeface="DejaVu Sans"/>
              </a:rPr>
              <a:t>cart</a:t>
            </a:r>
            <a:endParaRPr b="0" lang="en-IN" sz="1300" spc="-1" strike="noStrike">
              <a:latin typeface="Arial"/>
            </a:endParaRPr>
          </a:p>
        </p:txBody>
      </p:sp>
      <p:sp>
        <p:nvSpPr>
          <p:cNvPr id="90" name="CustomShape 11"/>
          <p:cNvSpPr/>
          <p:nvPr/>
        </p:nvSpPr>
        <p:spPr>
          <a:xfrm>
            <a:off x="675360" y="3804480"/>
            <a:ext cx="4214160" cy="27324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1"/>
          <p:cNvGrpSpPr/>
          <p:nvPr/>
        </p:nvGrpSpPr>
        <p:grpSpPr>
          <a:xfrm>
            <a:off x="1057680" y="1499760"/>
            <a:ext cx="10005480" cy="4341240"/>
            <a:chOff x="1057680" y="1499760"/>
            <a:chExt cx="10005480" cy="4341240"/>
          </a:xfrm>
        </p:grpSpPr>
        <p:sp>
          <p:nvSpPr>
            <p:cNvPr id="92" name="CustomShape 2"/>
            <p:cNvSpPr/>
            <p:nvPr/>
          </p:nvSpPr>
          <p:spPr>
            <a:xfrm>
              <a:off x="1057680" y="1499760"/>
              <a:ext cx="5229720" cy="296208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3"/>
            <p:cNvSpPr/>
            <p:nvPr/>
          </p:nvSpPr>
          <p:spPr>
            <a:xfrm>
              <a:off x="7343280" y="3785760"/>
              <a:ext cx="3719880" cy="20552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4" name="CustomShape 4"/>
          <p:cNvSpPr/>
          <p:nvPr/>
        </p:nvSpPr>
        <p:spPr>
          <a:xfrm>
            <a:off x="928800" y="375840"/>
            <a:ext cx="8390520" cy="115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4400" spc="-1" strike="noStrike">
                <a:solidFill>
                  <a:srgbClr val="000000"/>
                </a:solidFill>
                <a:latin typeface="DejaVu Sans"/>
              </a:rPr>
              <a:t>Document </a:t>
            </a:r>
            <a:r>
              <a:rPr b="0" lang="en-IN" sz="4400" spc="-7" strike="noStrike">
                <a:solidFill>
                  <a:srgbClr val="000000"/>
                </a:solidFill>
                <a:latin typeface="DejaVu Sans"/>
              </a:rPr>
              <a:t>Data</a:t>
            </a:r>
            <a:r>
              <a:rPr b="0" lang="en-IN" sz="4400" spc="-75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latin typeface="DejaVu Sans"/>
              </a:rPr>
              <a:t>Model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6824520" y="1633320"/>
            <a:ext cx="4660920" cy="12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55680" indent="-34272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0" lang="en-IN" sz="2000" spc="-35" strike="noStrike">
                <a:solidFill>
                  <a:srgbClr val="000000"/>
                </a:solidFill>
                <a:latin typeface="DejaVu Sans"/>
              </a:rPr>
              <a:t>Key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-&gt;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Document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(JSON)  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</a:rPr>
              <a:t>Flexible</a:t>
            </a:r>
            <a:endParaRPr b="0" lang="en-IN" sz="20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Can 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</a:rPr>
              <a:t>quarries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to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doc</a:t>
            </a:r>
            <a:endParaRPr b="0" lang="en-IN" sz="20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IN" sz="2000" spc="-15" strike="noStrike">
                <a:solidFill>
                  <a:srgbClr val="000000"/>
                </a:solidFill>
                <a:latin typeface="DejaVu Sans"/>
              </a:rPr>
              <a:t>More </a:t>
            </a:r>
            <a:r>
              <a:rPr b="0" lang="en-IN" sz="2000" spc="-12" strike="noStrike">
                <a:solidFill>
                  <a:srgbClr val="000000"/>
                </a:solidFill>
                <a:latin typeface="DejaVu Sans"/>
              </a:rPr>
              <a:t>transparent </a:t>
            </a:r>
            <a:r>
              <a:rPr b="0" lang="en-IN" sz="2000" spc="-1" strike="noStrike">
                <a:solidFill>
                  <a:srgbClr val="000000"/>
                </a:solidFill>
                <a:latin typeface="DejaVu Sans"/>
              </a:rPr>
              <a:t>then </a:t>
            </a:r>
            <a:r>
              <a:rPr b="0" lang="en-IN" sz="2000" spc="-26" strike="noStrike">
                <a:solidFill>
                  <a:srgbClr val="000000"/>
                </a:solidFill>
                <a:latin typeface="DejaVu Sans"/>
              </a:rPr>
              <a:t>key- 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value</a:t>
            </a:r>
            <a:endParaRPr b="0" lang="en-IN" sz="20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"/>
            </a:pPr>
            <a:r>
              <a:rPr b="0" lang="en-IN" sz="2000" spc="-15" strike="noStrike">
                <a:solidFill>
                  <a:srgbClr val="000000"/>
                </a:solidFill>
                <a:latin typeface="DejaVu Sans"/>
              </a:rPr>
              <a:t>Provide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implicit</a:t>
            </a:r>
            <a:r>
              <a:rPr b="0" lang="en-IN" sz="2000" spc="-15" strike="noStrike">
                <a:solidFill>
                  <a:srgbClr val="000000"/>
                </a:solidFill>
                <a:latin typeface="DejaVu Sans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DejaVu Sans"/>
              </a:rPr>
              <a:t>schema</a:t>
            </a: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Application>LibreOffice/6.4.6.2$Linux_X86_64 LibreOffice_project/40$Build-2</Application>
  <Words>4146</Words>
  <Paragraphs>525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2021-03-04T07:33:26Z</dcterms:created>
  <dc:creator/>
  <dc:description/>
  <dc:language>en-IN</dc:language>
  <cp:lastModifiedBy/>
  <dcterms:modified xsi:type="dcterms:W3CDTF">2021-03-04T17:06:12Z</dcterms:modified>
  <cp:revision>26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reated">
    <vt:filetime>2018-11-17T00:00:00Z</vt:filetime>
  </property>
  <property fmtid="{D5CDD505-2E9C-101B-9397-08002B2CF9AE}" pid="4" name="Creator">
    <vt:lpwstr>Microsoft® PowerPoint® 2013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astSaved">
    <vt:filetime>2021-03-04T00:00:00Z</vt:filetime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Widescreen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56</vt:i4>
  </property>
</Properties>
</file>